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1221" r:id="rId2"/>
    <p:sldId id="397" r:id="rId3"/>
    <p:sldId id="398" r:id="rId4"/>
    <p:sldId id="399" r:id="rId5"/>
    <p:sldId id="400" r:id="rId6"/>
    <p:sldId id="1056" r:id="rId7"/>
    <p:sldId id="952" r:id="rId8"/>
    <p:sldId id="401" r:id="rId9"/>
    <p:sldId id="1100" r:id="rId10"/>
    <p:sldId id="1222" r:id="rId11"/>
    <p:sldId id="403" r:id="rId12"/>
    <p:sldId id="453" r:id="rId13"/>
    <p:sldId id="1139" r:id="rId14"/>
    <p:sldId id="405" r:id="rId15"/>
    <p:sldId id="1110" r:id="rId16"/>
    <p:sldId id="1111" r:id="rId17"/>
    <p:sldId id="1055" r:id="rId18"/>
    <p:sldId id="408" r:id="rId19"/>
    <p:sldId id="454" r:id="rId20"/>
    <p:sldId id="962" r:id="rId21"/>
    <p:sldId id="1061" r:id="rId22"/>
    <p:sldId id="1155" r:id="rId23"/>
    <p:sldId id="1094" r:id="rId24"/>
    <p:sldId id="1151" r:id="rId25"/>
    <p:sldId id="1152" r:id="rId26"/>
    <p:sldId id="1153" r:id="rId27"/>
    <p:sldId id="947" r:id="rId28"/>
    <p:sldId id="1070" r:id="rId29"/>
    <p:sldId id="1067" r:id="rId30"/>
    <p:sldId id="413" r:id="rId31"/>
    <p:sldId id="411" r:id="rId32"/>
    <p:sldId id="412" r:id="rId33"/>
    <p:sldId id="972" r:id="rId34"/>
    <p:sldId id="496" r:id="rId35"/>
    <p:sldId id="990" r:id="rId36"/>
    <p:sldId id="991" r:id="rId37"/>
    <p:sldId id="992" r:id="rId38"/>
    <p:sldId id="993" r:id="rId39"/>
    <p:sldId id="994" r:id="rId40"/>
    <p:sldId id="1183" r:id="rId41"/>
    <p:sldId id="499" r:id="rId42"/>
    <p:sldId id="1184" r:id="rId43"/>
    <p:sldId id="1185" r:id="rId44"/>
    <p:sldId id="501" r:id="rId45"/>
    <p:sldId id="502" r:id="rId46"/>
    <p:sldId id="503" r:id="rId47"/>
    <p:sldId id="504" r:id="rId48"/>
    <p:sldId id="505" r:id="rId49"/>
    <p:sldId id="506" r:id="rId50"/>
    <p:sldId id="574" r:id="rId51"/>
    <p:sldId id="997" r:id="rId52"/>
    <p:sldId id="998" r:id="rId53"/>
    <p:sldId id="1198" r:id="rId54"/>
    <p:sldId id="1145" r:id="rId55"/>
    <p:sldId id="1240" r:id="rId56"/>
    <p:sldId id="523" r:id="rId57"/>
    <p:sldId id="1146" r:id="rId58"/>
    <p:sldId id="1181" r:id="rId59"/>
    <p:sldId id="1217" r:id="rId60"/>
    <p:sldId id="1216" r:id="rId61"/>
    <p:sldId id="1082" r:id="rId62"/>
    <p:sldId id="1132" r:id="rId63"/>
    <p:sldId id="1086" r:id="rId64"/>
    <p:sldId id="1218" r:id="rId65"/>
    <p:sldId id="1219" r:id="rId66"/>
    <p:sldId id="1196" r:id="rId67"/>
    <p:sldId id="1197" r:id="rId68"/>
    <p:sldId id="1186" r:id="rId69"/>
    <p:sldId id="1147" r:id="rId70"/>
    <p:sldId id="1093" r:id="rId71"/>
    <p:sldId id="843" r:id="rId72"/>
    <p:sldId id="561" r:id="rId73"/>
    <p:sldId id="562" r:id="rId74"/>
    <p:sldId id="1220" r:id="rId75"/>
    <p:sldId id="1241" r:id="rId76"/>
    <p:sldId id="1141" r:id="rId77"/>
    <p:sldId id="1242" r:id="rId78"/>
    <p:sldId id="1199" r:id="rId79"/>
    <p:sldId id="1210" r:id="rId80"/>
    <p:sldId id="1212" r:id="rId81"/>
    <p:sldId id="541" r:id="rId82"/>
    <p:sldId id="542" r:id="rId83"/>
    <p:sldId id="543" r:id="rId84"/>
    <p:sldId id="544" r:id="rId85"/>
    <p:sldId id="1243" r:id="rId86"/>
    <p:sldId id="1168" r:id="rId87"/>
    <p:sldId id="1200" r:id="rId88"/>
    <p:sldId id="1207" r:id="rId89"/>
    <p:sldId id="1201" r:id="rId90"/>
    <p:sldId id="1208" r:id="rId91"/>
    <p:sldId id="1156" r:id="rId92"/>
    <p:sldId id="1187" r:id="rId93"/>
    <p:sldId id="1188" r:id="rId94"/>
    <p:sldId id="552" r:id="rId95"/>
    <p:sldId id="553" r:id="rId96"/>
    <p:sldId id="554" r:id="rId97"/>
    <p:sldId id="559" r:id="rId98"/>
    <p:sldId id="1202" r:id="rId99"/>
    <p:sldId id="1182" r:id="rId100"/>
    <p:sldId id="1102" r:id="rId101"/>
    <p:sldId id="1103" r:id="rId102"/>
    <p:sldId id="1223" r:id="rId103"/>
    <p:sldId id="1189" r:id="rId104"/>
    <p:sldId id="1224" r:id="rId105"/>
    <p:sldId id="1190" r:id="rId106"/>
    <p:sldId id="1008" r:id="rId107"/>
    <p:sldId id="1244" r:id="rId108"/>
    <p:sldId id="1245" r:id="rId109"/>
    <p:sldId id="1246" r:id="rId110"/>
    <p:sldId id="1113" r:id="rId111"/>
    <p:sldId id="1112" r:id="rId112"/>
    <p:sldId id="1203" r:id="rId113"/>
    <p:sldId id="1191" r:id="rId114"/>
    <p:sldId id="1192" r:id="rId115"/>
    <p:sldId id="1173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F77B4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27F50-0E9D-4A98-8076-382B121E485B}" v="194" dt="2025-06-26T19:03:04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E3827F50-0E9D-4A98-8076-382B121E485B}"/>
    <pc:docChg chg="undo custSel modSld">
      <pc:chgData name="Biersach, David" userId="14a9feb0-85a7-4da4-be8a-c1e22b637acc" providerId="ADAL" clId="{E3827F50-0E9D-4A98-8076-382B121E485B}" dt="2025-06-26T19:03:04.930" v="374" actId="6549"/>
      <pc:docMkLst>
        <pc:docMk/>
      </pc:docMkLst>
      <pc:sldChg chg="addSp modSp mod modAnim">
        <pc:chgData name="Biersach, David" userId="14a9feb0-85a7-4da4-be8a-c1e22b637acc" providerId="ADAL" clId="{E3827F50-0E9D-4A98-8076-382B121E485B}" dt="2025-06-26T13:04:01.216" v="8"/>
        <pc:sldMkLst>
          <pc:docMk/>
          <pc:sldMk cId="3687769650" sldId="467"/>
        </pc:sldMkLst>
        <pc:spChg chg="add mod">
          <ac:chgData name="Biersach, David" userId="14a9feb0-85a7-4da4-be8a-c1e22b637acc" providerId="ADAL" clId="{E3827F50-0E9D-4A98-8076-382B121E485B}" dt="2025-06-26T13:03:51.122" v="5" actId="1582"/>
          <ac:spMkLst>
            <pc:docMk/>
            <pc:sldMk cId="3687769650" sldId="467"/>
            <ac:spMk id="5" creationId="{F2CF6333-E324-E98B-87A4-690CDB5B0F54}"/>
          </ac:spMkLst>
        </pc:spChg>
      </pc:sldChg>
      <pc:sldChg chg="addSp delSp modSp mod modAnim">
        <pc:chgData name="Biersach, David" userId="14a9feb0-85a7-4da4-be8a-c1e22b637acc" providerId="ADAL" clId="{E3827F50-0E9D-4A98-8076-382B121E485B}" dt="2025-06-26T13:14:27.407" v="229"/>
        <pc:sldMkLst>
          <pc:docMk/>
          <pc:sldMk cId="4056175620" sldId="468"/>
        </pc:sldMkLst>
        <pc:spChg chg="add del mod">
          <ac:chgData name="Biersach, David" userId="14a9feb0-85a7-4da4-be8a-c1e22b637acc" providerId="ADAL" clId="{E3827F50-0E9D-4A98-8076-382B121E485B}" dt="2025-06-26T13:04:27.612" v="11"/>
          <ac:spMkLst>
            <pc:docMk/>
            <pc:sldMk cId="4056175620" sldId="468"/>
            <ac:spMk id="4" creationId="{28E49B57-360C-0E92-FC1F-BE3781A131E2}"/>
          </ac:spMkLst>
        </pc:spChg>
        <pc:spChg chg="add del mod">
          <ac:chgData name="Biersach, David" userId="14a9feb0-85a7-4da4-be8a-c1e22b637acc" providerId="ADAL" clId="{E3827F50-0E9D-4A98-8076-382B121E485B}" dt="2025-06-26T13:04:40.283" v="32" actId="478"/>
          <ac:spMkLst>
            <pc:docMk/>
            <pc:sldMk cId="4056175620" sldId="468"/>
            <ac:spMk id="8" creationId="{AB24A9CF-A68C-78BD-4D4F-9F6963F7D416}"/>
          </ac:spMkLst>
        </pc:spChg>
        <pc:spChg chg="mod">
          <ac:chgData name="Biersach, David" userId="14a9feb0-85a7-4da4-be8a-c1e22b637acc" providerId="ADAL" clId="{E3827F50-0E9D-4A98-8076-382B121E485B}" dt="2025-06-26T13:05:54.237" v="50" actId="113"/>
          <ac:spMkLst>
            <pc:docMk/>
            <pc:sldMk cId="4056175620" sldId="468"/>
            <ac:spMk id="10" creationId="{38BB858F-5E65-24D6-A14C-5758A2C2DF12}"/>
          </ac:spMkLst>
        </pc:spChg>
        <pc:spChg chg="mod">
          <ac:chgData name="Biersach, David" userId="14a9feb0-85a7-4da4-be8a-c1e22b637acc" providerId="ADAL" clId="{E3827F50-0E9D-4A98-8076-382B121E485B}" dt="2025-06-26T13:04:54.254" v="35" actId="20577"/>
          <ac:spMkLst>
            <pc:docMk/>
            <pc:sldMk cId="4056175620" sldId="468"/>
            <ac:spMk id="11" creationId="{B119C1D7-B9E1-1DC0-881B-543667F72AFD}"/>
          </ac:spMkLst>
        </pc:spChg>
        <pc:spChg chg="add mod">
          <ac:chgData name="Biersach, David" userId="14a9feb0-85a7-4da4-be8a-c1e22b637acc" providerId="ADAL" clId="{E3827F50-0E9D-4A98-8076-382B121E485B}" dt="2025-06-26T13:07:40.191" v="72" actId="1582"/>
          <ac:spMkLst>
            <pc:docMk/>
            <pc:sldMk cId="4056175620" sldId="468"/>
            <ac:spMk id="12" creationId="{8A128746-C24E-C4E1-EC64-A3EB6E0BC356}"/>
          </ac:spMkLst>
        </pc:spChg>
        <pc:spChg chg="mod">
          <ac:chgData name="Biersach, David" userId="14a9feb0-85a7-4da4-be8a-c1e22b637acc" providerId="ADAL" clId="{E3827F50-0E9D-4A98-8076-382B121E485B}" dt="2025-06-26T13:06:48.910" v="56" actId="14100"/>
          <ac:spMkLst>
            <pc:docMk/>
            <pc:sldMk cId="4056175620" sldId="468"/>
            <ac:spMk id="21" creationId="{CB975A08-9A92-4401-AC6B-A6D85BF7DE98}"/>
          </ac:spMkLst>
        </pc:spChg>
        <pc:spChg chg="mod">
          <ac:chgData name="Biersach, David" userId="14a9feb0-85a7-4da4-be8a-c1e22b637acc" providerId="ADAL" clId="{E3827F50-0E9D-4A98-8076-382B121E485B}" dt="2025-06-26T13:06:56.537" v="62" actId="14100"/>
          <ac:spMkLst>
            <pc:docMk/>
            <pc:sldMk cId="4056175620" sldId="468"/>
            <ac:spMk id="22" creationId="{F5FD919D-D75B-498E-96FA-B721119B287E}"/>
          </ac:spMkLst>
        </pc:spChg>
        <pc:spChg chg="mod">
          <ac:chgData name="Biersach, David" userId="14a9feb0-85a7-4da4-be8a-c1e22b637acc" providerId="ADAL" clId="{E3827F50-0E9D-4A98-8076-382B121E485B}" dt="2025-06-26T13:07:03.530" v="68" actId="14100"/>
          <ac:spMkLst>
            <pc:docMk/>
            <pc:sldMk cId="4056175620" sldId="468"/>
            <ac:spMk id="23" creationId="{B4738FD6-B21E-43AC-BB26-09FC94D9687D}"/>
          </ac:spMkLst>
        </pc:spChg>
        <pc:spChg chg="add mod">
          <ac:chgData name="Biersach, David" userId="14a9feb0-85a7-4da4-be8a-c1e22b637acc" providerId="ADAL" clId="{E3827F50-0E9D-4A98-8076-382B121E485B}" dt="2025-06-26T13:08:14.010" v="77" actId="1076"/>
          <ac:spMkLst>
            <pc:docMk/>
            <pc:sldMk cId="4056175620" sldId="468"/>
            <ac:spMk id="33" creationId="{A350C90A-1158-DD25-93B6-A0B20031D9FC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4" creationId="{CEFFEBCB-2F72-2378-CA29-B9045E075968}"/>
          </ac:spMkLst>
        </pc:spChg>
        <pc:spChg chg="add mod">
          <ac:chgData name="Biersach, David" userId="14a9feb0-85a7-4da4-be8a-c1e22b637acc" providerId="ADAL" clId="{E3827F50-0E9D-4A98-8076-382B121E485B}" dt="2025-06-26T13:11:14.118" v="104" actId="208"/>
          <ac:spMkLst>
            <pc:docMk/>
            <pc:sldMk cId="4056175620" sldId="468"/>
            <ac:spMk id="35" creationId="{72BB6AE4-FA60-49E8-6857-F0FD0EBA1C54}"/>
          </ac:spMkLst>
        </pc:spChg>
        <pc:spChg chg="add mod">
          <ac:chgData name="Biersach, David" userId="14a9feb0-85a7-4da4-be8a-c1e22b637acc" providerId="ADAL" clId="{E3827F50-0E9D-4A98-8076-382B121E485B}" dt="2025-06-26T13:12:34.977" v="133" actId="1037"/>
          <ac:spMkLst>
            <pc:docMk/>
            <pc:sldMk cId="4056175620" sldId="468"/>
            <ac:spMk id="39" creationId="{AAD37642-27E2-8911-1A55-6C083E0E3B35}"/>
          </ac:spMkLst>
        </pc:spChg>
        <pc:spChg chg="add mod">
          <ac:chgData name="Biersach, David" userId="14a9feb0-85a7-4da4-be8a-c1e22b637acc" providerId="ADAL" clId="{E3827F50-0E9D-4A98-8076-382B121E485B}" dt="2025-06-26T13:12:43.359" v="167" actId="1037"/>
          <ac:spMkLst>
            <pc:docMk/>
            <pc:sldMk cId="4056175620" sldId="468"/>
            <ac:spMk id="40" creationId="{57887C90-EED2-E692-DA08-87CADF2892B1}"/>
          </ac:spMkLst>
        </pc:spChg>
        <pc:spChg chg="add mod">
          <ac:chgData name="Biersach, David" userId="14a9feb0-85a7-4da4-be8a-c1e22b637acc" providerId="ADAL" clId="{E3827F50-0E9D-4A98-8076-382B121E485B}" dt="2025-06-26T13:14:15.519" v="178" actId="1037"/>
          <ac:spMkLst>
            <pc:docMk/>
            <pc:sldMk cId="4056175620" sldId="468"/>
            <ac:spMk id="45" creationId="{43CF5DD2-9C3B-8575-A169-7F1B11EF47A2}"/>
          </ac:spMkLst>
        </pc:spChg>
        <pc:spChg chg="add mod">
          <ac:chgData name="Biersach, David" userId="14a9feb0-85a7-4da4-be8a-c1e22b637acc" providerId="ADAL" clId="{E3827F50-0E9D-4A98-8076-382B121E485B}" dt="2025-06-26T13:14:23.545" v="228" actId="1038"/>
          <ac:spMkLst>
            <pc:docMk/>
            <pc:sldMk cId="4056175620" sldId="468"/>
            <ac:spMk id="46" creationId="{6084A842-9FD1-FDBC-992A-B7D2A5B627BE}"/>
          </ac:spMkLst>
        </pc:spChg>
        <pc:grpChg chg="add mod">
          <ac:chgData name="Biersach, David" userId="14a9feb0-85a7-4da4-be8a-c1e22b637acc" providerId="ADAL" clId="{E3827F50-0E9D-4A98-8076-382B121E485B}" dt="2025-06-26T13:04:54.254" v="35" actId="20577"/>
          <ac:grpSpMkLst>
            <pc:docMk/>
            <pc:sldMk cId="4056175620" sldId="468"/>
            <ac:grpSpMk id="9" creationId="{0B3911CC-D291-677D-8CAE-456B212E5AE8}"/>
          </ac:grpSpMkLst>
        </pc:grpChg>
        <pc:cxnChg chg="add mod">
          <ac:chgData name="Biersach, David" userId="14a9feb0-85a7-4da4-be8a-c1e22b637acc" providerId="ADAL" clId="{E3827F50-0E9D-4A98-8076-382B121E485B}" dt="2025-06-26T13:12:53.700" v="169" actId="14100"/>
          <ac:cxnSpMkLst>
            <pc:docMk/>
            <pc:sldMk cId="4056175620" sldId="468"/>
            <ac:cxnSpMk id="37" creationId="{1C357FDD-8B50-1C19-4E18-4121E2D26055}"/>
          </ac:cxnSpMkLst>
        </pc:cxnChg>
        <pc:cxnChg chg="add mod">
          <ac:chgData name="Biersach, David" userId="14a9feb0-85a7-4da4-be8a-c1e22b637acc" providerId="ADAL" clId="{E3827F50-0E9D-4A98-8076-382B121E485B}" dt="2025-06-26T13:12:57.828" v="170" actId="14100"/>
          <ac:cxnSpMkLst>
            <pc:docMk/>
            <pc:sldMk cId="4056175620" sldId="468"/>
            <ac:cxnSpMk id="41" creationId="{B17A3D5B-E56A-0726-F639-42DB57A6F5FB}"/>
          </ac:cxnSpMkLst>
        </pc:cxnChg>
        <pc:cxnChg chg="add mod">
          <ac:chgData name="Biersach, David" userId="14a9feb0-85a7-4da4-be8a-c1e22b637acc" providerId="ADAL" clId="{E3827F50-0E9D-4A98-8076-382B121E485B}" dt="2025-06-26T13:14:23.545" v="228" actId="1038"/>
          <ac:cxnSpMkLst>
            <pc:docMk/>
            <pc:sldMk cId="4056175620" sldId="468"/>
            <ac:cxnSpMk id="47" creationId="{AAA7DE2C-ACF8-F727-9888-BC34B91AFE5E}"/>
          </ac:cxnSpMkLst>
        </pc:cxnChg>
      </pc:sldChg>
      <pc:sldChg chg="modSp mod">
        <pc:chgData name="Biersach, David" userId="14a9feb0-85a7-4da4-be8a-c1e22b637acc" providerId="ADAL" clId="{E3827F50-0E9D-4A98-8076-382B121E485B}" dt="2025-06-26T13:15:15.090" v="235" actId="14100"/>
        <pc:sldMkLst>
          <pc:docMk/>
          <pc:sldMk cId="3190912264" sldId="469"/>
        </pc:sldMkLst>
        <pc:spChg chg="mod">
          <ac:chgData name="Biersach, David" userId="14a9feb0-85a7-4da4-be8a-c1e22b637acc" providerId="ADAL" clId="{E3827F50-0E9D-4A98-8076-382B121E485B}" dt="2025-06-26T13:15:15.090" v="235" actId="14100"/>
          <ac:spMkLst>
            <pc:docMk/>
            <pc:sldMk cId="3190912264" sldId="469"/>
            <ac:spMk id="21" creationId="{CB975A08-9A92-4401-AC6B-A6D85BF7DE98}"/>
          </ac:spMkLst>
        </pc:spChg>
      </pc:sldChg>
      <pc:sldChg chg="modSp">
        <pc:chgData name="Biersach, David" userId="14a9feb0-85a7-4da4-be8a-c1e22b637acc" providerId="ADAL" clId="{E3827F50-0E9D-4A98-8076-382B121E485B}" dt="2025-06-26T13:53:30.138" v="318" actId="114"/>
        <pc:sldMkLst>
          <pc:docMk/>
          <pc:sldMk cId="2838247990" sldId="1173"/>
        </pc:sldMkLst>
        <pc:spChg chg="mod">
          <ac:chgData name="Biersach, David" userId="14a9feb0-85a7-4da4-be8a-c1e22b637acc" providerId="ADAL" clId="{E3827F50-0E9D-4A98-8076-382B121E485B}" dt="2025-06-26T13:53:30.138" v="318" actId="114"/>
          <ac:spMkLst>
            <pc:docMk/>
            <pc:sldMk cId="2838247990" sldId="1173"/>
            <ac:spMk id="3" creationId="{22ACFD25-0983-382C-BBC3-EE44F1D091C7}"/>
          </ac:spMkLst>
        </pc:spChg>
      </pc:sldChg>
      <pc:sldChg chg="modSp mod">
        <pc:chgData name="Biersach, David" userId="14a9feb0-85a7-4da4-be8a-c1e22b637acc" providerId="ADAL" clId="{E3827F50-0E9D-4A98-8076-382B121E485B}" dt="2025-06-26T13:54:59.586" v="326" actId="14100"/>
        <pc:sldMkLst>
          <pc:docMk/>
          <pc:sldMk cId="2129560965" sldId="1175"/>
        </pc:sldMkLst>
        <pc:spChg chg="mod">
          <ac:chgData name="Biersach, David" userId="14a9feb0-85a7-4da4-be8a-c1e22b637acc" providerId="ADAL" clId="{E3827F50-0E9D-4A98-8076-382B121E485B}" dt="2025-06-26T13:54:59.586" v="326" actId="14100"/>
          <ac:spMkLst>
            <pc:docMk/>
            <pc:sldMk cId="2129560965" sldId="1175"/>
            <ac:spMk id="61" creationId="{E2FFA58F-EDAD-5BCB-D220-FBC7A6B764F7}"/>
          </ac:spMkLst>
        </pc:spChg>
      </pc:sldChg>
      <pc:sldChg chg="modSp">
        <pc:chgData name="Biersach, David" userId="14a9feb0-85a7-4da4-be8a-c1e22b637acc" providerId="ADAL" clId="{E3827F50-0E9D-4A98-8076-382B121E485B}" dt="2025-06-26T13:55:25.580" v="327" actId="113"/>
        <pc:sldMkLst>
          <pc:docMk/>
          <pc:sldMk cId="2950244217" sldId="1176"/>
        </pc:sldMkLst>
        <pc:spChg chg="mod">
          <ac:chgData name="Biersach, David" userId="14a9feb0-85a7-4da4-be8a-c1e22b637acc" providerId="ADAL" clId="{E3827F50-0E9D-4A98-8076-382B121E485B}" dt="2025-06-26T13:55:25.580" v="327" actId="113"/>
          <ac:spMkLst>
            <pc:docMk/>
            <pc:sldMk cId="2950244217" sldId="1176"/>
            <ac:spMk id="11" creationId="{CFA275E4-CCB8-47CA-DBAD-6262A751F22C}"/>
          </ac:spMkLst>
        </pc:spChg>
      </pc:sldChg>
      <pc:sldChg chg="modSp mod">
        <pc:chgData name="Biersach, David" userId="14a9feb0-85a7-4da4-be8a-c1e22b637acc" providerId="ADAL" clId="{E3827F50-0E9D-4A98-8076-382B121E485B}" dt="2025-06-26T13:57:02.798" v="345" actId="14100"/>
        <pc:sldMkLst>
          <pc:docMk/>
          <pc:sldMk cId="308523781" sldId="1178"/>
        </pc:sldMkLst>
        <pc:spChg chg="mod">
          <ac:chgData name="Biersach, David" userId="14a9feb0-85a7-4da4-be8a-c1e22b637acc" providerId="ADAL" clId="{E3827F50-0E9D-4A98-8076-382B121E485B}" dt="2025-06-26T13:57:02.798" v="345" actId="14100"/>
          <ac:spMkLst>
            <pc:docMk/>
            <pc:sldMk cId="308523781" sldId="1178"/>
            <ac:spMk id="74" creationId="{FB751DBD-7152-0919-6670-C44B16A57006}"/>
          </ac:spMkLst>
        </pc:spChg>
      </pc:sldChg>
      <pc:sldChg chg="addSp modSp mod modAnim">
        <pc:chgData name="Biersach, David" userId="14a9feb0-85a7-4da4-be8a-c1e22b637acc" providerId="ADAL" clId="{E3827F50-0E9D-4A98-8076-382B121E485B}" dt="2025-06-26T13:48:29.336" v="305"/>
        <pc:sldMkLst>
          <pc:docMk/>
          <pc:sldMk cId="2342117270" sldId="1187"/>
        </pc:sldMkLst>
        <pc:spChg chg="add mod">
          <ac:chgData name="Biersach, David" userId="14a9feb0-85a7-4da4-be8a-c1e22b637acc" providerId="ADAL" clId="{E3827F50-0E9D-4A98-8076-382B121E485B}" dt="2025-06-26T13:42:38.195" v="260" actId="207"/>
          <ac:spMkLst>
            <pc:docMk/>
            <pc:sldMk cId="2342117270" sldId="1187"/>
            <ac:spMk id="9" creationId="{58189A5C-E8E9-0ED9-790A-551311F1D738}"/>
          </ac:spMkLst>
        </pc:spChg>
        <pc:spChg chg="mod">
          <ac:chgData name="Biersach, David" userId="14a9feb0-85a7-4da4-be8a-c1e22b637acc" providerId="ADAL" clId="{E3827F50-0E9D-4A98-8076-382B121E485B}" dt="2025-06-26T13:46:11.977" v="291" actId="1076"/>
          <ac:spMkLst>
            <pc:docMk/>
            <pc:sldMk cId="2342117270" sldId="1187"/>
            <ac:spMk id="11" creationId="{9FBE6938-B826-1B02-36C9-1DCF0FBA9FE3}"/>
          </ac:spMkLst>
        </pc:spChg>
        <pc:spChg chg="add mod">
          <ac:chgData name="Biersach, David" userId="14a9feb0-85a7-4da4-be8a-c1e22b637acc" providerId="ADAL" clId="{E3827F50-0E9D-4A98-8076-382B121E485B}" dt="2025-06-26T13:43:02.668" v="264" actId="14100"/>
          <ac:spMkLst>
            <pc:docMk/>
            <pc:sldMk cId="2342117270" sldId="1187"/>
            <ac:spMk id="12" creationId="{DD910AD0-ACB6-EAD2-31E0-56E5555A7A32}"/>
          </ac:spMkLst>
        </pc:spChg>
        <pc:spChg chg="add mod">
          <ac:chgData name="Biersach, David" userId="14a9feb0-85a7-4da4-be8a-c1e22b637acc" providerId="ADAL" clId="{E3827F50-0E9D-4A98-8076-382B121E485B}" dt="2025-06-26T13:47:04.621" v="295" actId="14100"/>
          <ac:spMkLst>
            <pc:docMk/>
            <pc:sldMk cId="2342117270" sldId="1187"/>
            <ac:spMk id="16" creationId="{A1ED5B32-6470-78E7-4F06-73C05B755625}"/>
          </ac:spMkLst>
        </pc:spChg>
        <pc:cxnChg chg="add mod">
          <ac:chgData name="Biersach, David" userId="14a9feb0-85a7-4da4-be8a-c1e22b637acc" providerId="ADAL" clId="{E3827F50-0E9D-4A98-8076-382B121E485B}" dt="2025-06-26T13:43:20.952" v="268" actId="1582"/>
          <ac:cxnSpMkLst>
            <pc:docMk/>
            <pc:sldMk cId="2342117270" sldId="1187"/>
            <ac:cxnSpMk id="15" creationId="{EA91BDDE-58A8-9672-5BED-10D32700DD7B}"/>
          </ac:cxnSpMkLst>
        </pc:cxnChg>
        <pc:cxnChg chg="add mod">
          <ac:chgData name="Biersach, David" userId="14a9feb0-85a7-4da4-be8a-c1e22b637acc" providerId="ADAL" clId="{E3827F50-0E9D-4A98-8076-382B121E485B}" dt="2025-06-26T13:47:15.804" v="298" actId="14100"/>
          <ac:cxnSpMkLst>
            <pc:docMk/>
            <pc:sldMk cId="2342117270" sldId="1187"/>
            <ac:cxnSpMk id="17" creationId="{F34F2CF0-CFA2-A44B-9EBC-43AD8419961E}"/>
          </ac:cxnSpMkLst>
        </pc:cxnChg>
      </pc:sldChg>
      <pc:sldChg chg="modSp">
        <pc:chgData name="Biersach, David" userId="14a9feb0-85a7-4da4-be8a-c1e22b637acc" providerId="ADAL" clId="{E3827F50-0E9D-4A98-8076-382B121E485B}" dt="2025-06-26T18:49:39.940" v="347" actId="6549"/>
        <pc:sldMkLst>
          <pc:docMk/>
          <pc:sldMk cId="4266902172" sldId="1194"/>
        </pc:sldMkLst>
        <pc:spChg chg="mod">
          <ac:chgData name="Biersach, David" userId="14a9feb0-85a7-4da4-be8a-c1e22b637acc" providerId="ADAL" clId="{E3827F50-0E9D-4A98-8076-382B121E485B}" dt="2025-06-26T18:49:39.940" v="347" actId="6549"/>
          <ac:spMkLst>
            <pc:docMk/>
            <pc:sldMk cId="4266902172" sldId="1194"/>
            <ac:spMk id="3" creationId="{9F769367-4232-D468-4C54-A48B365D1C18}"/>
          </ac:spMkLst>
        </pc:spChg>
      </pc:sldChg>
      <pc:sldChg chg="modSp">
        <pc:chgData name="Biersach, David" userId="14a9feb0-85a7-4da4-be8a-c1e22b637acc" providerId="ADAL" clId="{E3827F50-0E9D-4A98-8076-382B121E485B}" dt="2025-06-26T18:51:21.517" v="355" actId="6549"/>
        <pc:sldMkLst>
          <pc:docMk/>
          <pc:sldMk cId="3199135925" sldId="1208"/>
        </pc:sldMkLst>
        <pc:spChg chg="mod">
          <ac:chgData name="Biersach, David" userId="14a9feb0-85a7-4da4-be8a-c1e22b637acc" providerId="ADAL" clId="{E3827F50-0E9D-4A98-8076-382B121E485B}" dt="2025-06-26T18:51:21.517" v="355" actId="6549"/>
          <ac:spMkLst>
            <pc:docMk/>
            <pc:sldMk cId="3199135925" sldId="1208"/>
            <ac:spMk id="3" creationId="{FF1DE11F-B830-4C95-DDC0-96B8CA9CDCD1}"/>
          </ac:spMkLst>
        </pc:spChg>
      </pc:sldChg>
      <pc:sldChg chg="modSp">
        <pc:chgData name="Biersach, David" userId="14a9feb0-85a7-4da4-be8a-c1e22b637acc" providerId="ADAL" clId="{E3827F50-0E9D-4A98-8076-382B121E485B}" dt="2025-06-26T19:03:04.930" v="374" actId="6549"/>
        <pc:sldMkLst>
          <pc:docMk/>
          <pc:sldMk cId="996162677" sldId="1209"/>
        </pc:sldMkLst>
        <pc:spChg chg="mod">
          <ac:chgData name="Biersach, David" userId="14a9feb0-85a7-4da4-be8a-c1e22b637acc" providerId="ADAL" clId="{E3827F50-0E9D-4A98-8076-382B121E485B}" dt="2025-06-26T19:03:04.930" v="374" actId="6549"/>
          <ac:spMkLst>
            <pc:docMk/>
            <pc:sldMk cId="996162677" sldId="1209"/>
            <ac:spMk id="3" creationId="{A6DF448C-B6DB-4D7F-55A7-A351C475F25B}"/>
          </ac:spMkLst>
        </pc:spChg>
      </pc:sldChg>
      <pc:sldChg chg="modSp">
        <pc:chgData name="Biersach, David" userId="14a9feb0-85a7-4da4-be8a-c1e22b637acc" providerId="ADAL" clId="{E3827F50-0E9D-4A98-8076-382B121E485B}" dt="2025-06-26T13:16:54.900" v="253" actId="20577"/>
        <pc:sldMkLst>
          <pc:docMk/>
          <pc:sldMk cId="1188908365" sldId="1213"/>
        </pc:sldMkLst>
        <pc:spChg chg="mod">
          <ac:chgData name="Biersach, David" userId="14a9feb0-85a7-4da4-be8a-c1e22b637acc" providerId="ADAL" clId="{E3827F50-0E9D-4A98-8076-382B121E485B}" dt="2025-06-26T13:16:54.900" v="253" actId="20577"/>
          <ac:spMkLst>
            <pc:docMk/>
            <pc:sldMk cId="1188908365" sldId="1213"/>
            <ac:spMk id="18" creationId="{006C64A8-BF46-2CD5-376B-34BCD77D1D75}"/>
          </ac:spMkLst>
        </pc:spChg>
      </pc:sldChg>
    </pc:docChg>
  </pc:docChgLst>
  <pc:docChgLst>
    <pc:chgData name="Biersach, David" userId="14a9feb0-85a7-4da4-be8a-c1e22b637acc" providerId="ADAL" clId="{255D2831-AFA5-428A-9047-5B6363D8A63A}"/>
    <pc:docChg chg="modSld">
      <pc:chgData name="Biersach, David" userId="14a9feb0-85a7-4da4-be8a-c1e22b637acc" providerId="ADAL" clId="{255D2831-AFA5-428A-9047-5B6363D8A63A}" dt="2025-06-05T14:48:48.789" v="16" actId="6549"/>
      <pc:docMkLst>
        <pc:docMk/>
      </pc:docMkLst>
      <pc:sldChg chg="modSp mod">
        <pc:chgData name="Biersach, David" userId="14a9feb0-85a7-4da4-be8a-c1e22b637acc" providerId="ADAL" clId="{255D2831-AFA5-428A-9047-5B6363D8A63A}" dt="2025-06-05T14:48:14.797" v="6" actId="6549"/>
        <pc:sldMkLst>
          <pc:docMk/>
          <pc:sldMk cId="2210921341" sldId="411"/>
        </pc:sldMkLst>
        <pc:spChg chg="mod">
          <ac:chgData name="Biersach, David" userId="14a9feb0-85a7-4da4-be8a-c1e22b637acc" providerId="ADAL" clId="{255D2831-AFA5-428A-9047-5B6363D8A63A}" dt="2025-06-05T14:48:14.797" v="6" actId="6549"/>
          <ac:spMkLst>
            <pc:docMk/>
            <pc:sldMk cId="2210921341" sldId="411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35.487" v="8" actId="6549"/>
        <pc:sldMkLst>
          <pc:docMk/>
          <pc:sldMk cId="1517880287" sldId="412"/>
        </pc:sldMkLst>
        <pc:spChg chg="mod">
          <ac:chgData name="Biersach, David" userId="14a9feb0-85a7-4da4-be8a-c1e22b637acc" providerId="ADAL" clId="{255D2831-AFA5-428A-9047-5B6363D8A63A}" dt="2025-06-05T14:48:35.487" v="8" actId="6549"/>
          <ac:spMkLst>
            <pc:docMk/>
            <pc:sldMk cId="1517880287" sldId="412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255D2831-AFA5-428A-9047-5B6363D8A63A}" dt="2025-06-05T14:48:48.789" v="16" actId="6549"/>
        <pc:sldMkLst>
          <pc:docMk/>
          <pc:sldMk cId="2450104052" sldId="1009"/>
        </pc:sldMkLst>
        <pc:spChg chg="mod">
          <ac:chgData name="Biersach, David" userId="14a9feb0-85a7-4da4-be8a-c1e22b637acc" providerId="ADAL" clId="{255D2831-AFA5-428A-9047-5B6363D8A63A}" dt="2025-06-05T14:48:48.789" v="16" actId="6549"/>
          <ac:spMkLst>
            <pc:docMk/>
            <pc:sldMk cId="2450104052" sldId="1009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3.779" v="12" actId="6549"/>
        <pc:sldMkLst>
          <pc:docMk/>
          <pc:sldMk cId="3647419864" sldId="1144"/>
        </pc:sldMkLst>
        <pc:spChg chg="mod">
          <ac:chgData name="Biersach, David" userId="14a9feb0-85a7-4da4-be8a-c1e22b637acc" providerId="ADAL" clId="{255D2831-AFA5-428A-9047-5B6363D8A63A}" dt="2025-06-05T14:48:43.779" v="12" actId="6549"/>
          <ac:spMkLst>
            <pc:docMk/>
            <pc:sldMk cId="3647419864" sldId="1144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39.924" v="10" actId="6549"/>
        <pc:sldMkLst>
          <pc:docMk/>
          <pc:sldMk cId="2775334088" sldId="1145"/>
        </pc:sldMkLst>
        <pc:spChg chg="mod">
          <ac:chgData name="Biersach, David" userId="14a9feb0-85a7-4da4-be8a-c1e22b637acc" providerId="ADAL" clId="{255D2831-AFA5-428A-9047-5B6363D8A63A}" dt="2025-06-05T14:48:39.924" v="10" actId="6549"/>
          <ac:spMkLst>
            <pc:docMk/>
            <pc:sldMk cId="2775334088" sldId="1145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255D2831-AFA5-428A-9047-5B6363D8A63A}" dt="2025-06-05T14:48:46.179" v="14" actId="6549"/>
        <pc:sldMkLst>
          <pc:docMk/>
          <pc:sldMk cId="3574433083" sldId="1154"/>
        </pc:sldMkLst>
        <pc:spChg chg="mod">
          <ac:chgData name="Biersach, David" userId="14a9feb0-85a7-4da4-be8a-c1e22b637acc" providerId="ADAL" clId="{255D2831-AFA5-428A-9047-5B6363D8A63A}" dt="2025-06-05T14:48:46.179" v="14" actId="6549"/>
          <ac:spMkLst>
            <pc:docMk/>
            <pc:sldMk cId="3574433083" sldId="1154"/>
            <ac:spMk id="2" creationId="{B15B6439-41E6-140A-FAE2-84DA1CCE9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9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26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9D487-E70E-C19E-BC05-61CA6BE1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599FB-A92D-BCC5-C7BF-72DE6679F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AD99F-A30A-592A-753B-64317D24D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EC457-D575-2957-2092-9D5108514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17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0785-847E-2428-8B0F-08398DA7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60F1-39D8-62E5-E0C1-E20BED66B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821D7-2C82-30FE-E42D-25751F83B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554E-16FE-7490-2928-CA37842333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83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581E-4422-32FC-864D-2265B17B0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DE958-3B35-2576-5FF4-3406B569F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3BC54-29E6-FDEF-9F32-14BEC99BD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A5C97-CB4A-3C5B-31BA-9A469DA376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36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216B-8BED-F718-C1A6-6118531F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D0DAA-E3E7-EC32-D4E6-97D85B717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70ACDA-B080-F06B-93BD-389432A5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147BA-603F-3C39-62C3-27227399D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0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A3081-D1DA-A9DB-F19B-EE6770B5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1C83B-1CDF-9531-F3CA-09D3623E9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8F146-E9D0-5C59-86E3-AFE4E8BE9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32EDF-9F37-4123-BDBF-73FB47E29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7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6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8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131F-47F9-34AE-1B51-6EFF65BC6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8089D-2EA5-5AC8-6118-22D1C26E7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3A137C-BBB5-8731-F90F-CAD46C811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6827E-FEED-8785-1DDE-3429143BA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317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3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CCA5-FF5D-51F4-EFC3-0319D39C7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85EA50-2F94-6CDE-E23A-8EE648D6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3BF9E7-DF87-866D-4A29-7211FC0C1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A81C7-B64F-69A6-3277-E73F39E95F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89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9CC05-0920-9FAC-452A-0F3A7EAD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F8771-A2EB-41AA-C7BC-0886ED05A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B423-2D00-2727-79B3-A2A0C7E84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8E5AC-D030-E70F-951F-745840F54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99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82DBF-8A27-262A-0F75-9438D1BD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9FEEC-F6C6-62FB-3386-E33B8121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A895A-C9F0-9792-3E41-AA4B3F096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3B10A-F8AD-8675-09C4-FFE6A71A5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377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50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75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32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1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75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E7FA-9AF0-555E-BAE3-6F558A9E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57CF9-F254-B2BC-2188-92E44173E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F2E60-015C-048C-A9EB-0CA3913BC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FD625-FAD3-E638-163B-FA28B85A73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46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1E78-F159-9B4F-D9AA-0A1C62EC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58E90-BC27-308E-76C1-E079B6607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53116-70EC-1C0C-BE1E-A78E66C35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77B8F-F157-C625-F289-7DFE1685D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612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6769-2258-14E3-5215-0232B4329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9A6C-D146-2033-52C9-3BDCD15DC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C0BFF-391D-DB86-8037-BF5F82394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070CF-8936-4A8E-071F-3AB4A7137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197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9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B774D-B08E-8C48-CADE-098D4BAB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E23617-6532-0BEB-F8F3-0CF8DA2237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22578C-59C7-34CB-C9AD-1BDC6867A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42BC0-FD68-8B32-CC98-819A83498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540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33.png"/><Relationship Id="rId7" Type="http://schemas.openxmlformats.org/officeDocument/2006/relationships/image" Target="../media/image12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0.png"/><Relationship Id="rId11" Type="http://schemas.openxmlformats.org/officeDocument/2006/relationships/image" Target="../media/image135.png"/><Relationship Id="rId5" Type="http://schemas.openxmlformats.org/officeDocument/2006/relationships/image" Target="../media/image1000.png"/><Relationship Id="rId10" Type="http://schemas.openxmlformats.org/officeDocument/2006/relationships/image" Target="../media/image225.png"/><Relationship Id="rId4" Type="http://schemas.openxmlformats.org/officeDocument/2006/relationships/image" Target="../media/image134.png"/><Relationship Id="rId9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390.png"/><Relationship Id="rId7" Type="http://schemas.openxmlformats.org/officeDocument/2006/relationships/image" Target="../media/image4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3.png"/><Relationship Id="rId5" Type="http://schemas.openxmlformats.org/officeDocument/2006/relationships/image" Target="../media/image370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9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47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5.png"/><Relationship Id="rId18" Type="http://schemas.openxmlformats.org/officeDocument/2006/relationships/image" Target="../media/image7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73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image" Target="NULL"/><Relationship Id="rId72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9" Type="http://schemas.openxmlformats.org/officeDocument/2006/relationships/image" Target="NUL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9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5.xml"/><Relationship Id="rId16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hyperlink" Target="https://www.sidc.be/SILSO/datafiles" TargetMode="External"/><Relationship Id="rId4" Type="http://schemas.openxmlformats.org/officeDocument/2006/relationships/image" Target="../media/image12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Fourier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A2BE-ECF7-8E7F-E4DD-90231D3B9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672-6D5F-4D0B-BA09-16BE07EC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59825-9700-3936-07DA-97DD1C8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A6EEC-D973-DC56-09D6-BBE2BA52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14" y="1581070"/>
            <a:ext cx="5919971" cy="4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70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 frequency interference is distorting the capture of what we believe to be a stable (clean) </a:t>
            </a:r>
            <a:r>
              <a:rPr lang="en-US" b="1"/>
              <a:t>primary</a:t>
            </a:r>
            <a:r>
              <a:rPr lang="en-US"/>
              <a:t> signal</a:t>
            </a:r>
          </a:p>
          <a:p>
            <a:endParaRPr lang="en-US"/>
          </a:p>
          <a:p>
            <a:r>
              <a:rPr lang="en-US"/>
              <a:t>We want to remove this high frequency jitter (interference) </a:t>
            </a:r>
            <a:r>
              <a:rPr lang="en-US" b="1"/>
              <a:t>before</a:t>
            </a:r>
            <a:r>
              <a:rPr lang="en-US"/>
              <a:t> using the inverse discrete Fourier transform (IDFT) so we can reconstruct the original </a:t>
            </a:r>
            <a:r>
              <a:rPr lang="en-US" u="sng"/>
              <a:t>undistorted</a:t>
            </a:r>
            <a:r>
              <a:rPr lang="en-US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DFT identifies the constituent simple waves which compose a complicated wave</a:t>
            </a:r>
          </a:p>
          <a:p>
            <a:endParaRPr lang="en-US"/>
          </a:p>
          <a:p>
            <a:r>
              <a:rPr lang="en-US"/>
              <a:t>This interference could be filtered by </a:t>
            </a:r>
            <a:r>
              <a:rPr lang="en-US" b="1"/>
              <a:t>eliminating</a:t>
            </a:r>
            <a:r>
              <a:rPr lang="en-US"/>
              <a:t> the simple waves that have a </a:t>
            </a:r>
            <a:r>
              <a:rPr lang="en-US" u="sng"/>
              <a:t>high</a:t>
            </a:r>
            <a:r>
              <a:rPr lang="en-US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D66B-7EF7-F301-FD4A-4111E3009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65D418-BEC8-7CFB-3402-72DA28841B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22" y="1442018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05353-4A75-AD0E-F2D3-80025C9F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48D1B-1D75-FE3F-408B-9F0C130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ABB995-9CCD-DAB5-320B-FD7A056F7221}"/>
              </a:ext>
            </a:extLst>
          </p:cNvPr>
          <p:cNvGrpSpPr/>
          <p:nvPr/>
        </p:nvGrpSpPr>
        <p:grpSpPr>
          <a:xfrm>
            <a:off x="3070207" y="247426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1696C1E-8C77-2E0C-AA94-A458C6C20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3AF69A-F803-FC58-79B2-F9C088B5CC7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4D4FD0-40C6-F92D-2077-200B94DBA32F}"/>
              </a:ext>
            </a:extLst>
          </p:cNvPr>
          <p:cNvGrpSpPr/>
          <p:nvPr/>
        </p:nvGrpSpPr>
        <p:grpSpPr>
          <a:xfrm>
            <a:off x="3658273" y="291509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52E5F2-B8C0-F233-47AB-0F1A571E2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D2BCA7-DFFE-DA31-DF7E-CC3526A411F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/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9ACE63-61CE-8D2D-8BC6-7DD891B7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162" y="2603907"/>
                <a:ext cx="3089500" cy="276999"/>
              </a:xfrm>
              <a:prstGeom prst="rect">
                <a:avLst/>
              </a:prstGeom>
              <a:blipFill>
                <a:blip r:embed="rId4"/>
                <a:stretch>
                  <a:fillRect l="-217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B2243DE-A0C1-82DE-E30A-1D5EDC33A8DA}"/>
              </a:ext>
            </a:extLst>
          </p:cNvPr>
          <p:cNvGrpSpPr/>
          <p:nvPr/>
        </p:nvGrpSpPr>
        <p:grpSpPr>
          <a:xfrm>
            <a:off x="3710722" y="485716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675746-391C-15A2-C46E-CA9C1788AD2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83700D-F0F0-C27E-3537-6023BDBB5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66D817-83AE-8BB5-C247-7907C5E42F65}"/>
              </a:ext>
            </a:extLst>
          </p:cNvPr>
          <p:cNvGrpSpPr/>
          <p:nvPr/>
        </p:nvGrpSpPr>
        <p:grpSpPr>
          <a:xfrm>
            <a:off x="6500162" y="530568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ED606-8610-CD95-871C-3305842FF1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1A873B-F745-9C74-88F1-D5620119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41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zero out</a:t>
            </a:r>
            <a:r>
              <a:rPr lang="en-US" dirty="0"/>
              <a:t> the amplitude of the high frequency component of the sampled wave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839C9A3-E141-9AEB-825A-09D6B9DEA74B}"/>
              </a:ext>
            </a:extLst>
          </p:cNvPr>
          <p:cNvSpPr/>
          <p:nvPr/>
        </p:nvSpPr>
        <p:spPr>
          <a:xfrm>
            <a:off x="501677" y="4433937"/>
            <a:ext cx="2377082" cy="948938"/>
          </a:xfrm>
          <a:prstGeom prst="wedgeRoundRectCallout">
            <a:avLst>
              <a:gd name="adj1" fmla="val 73635"/>
              <a:gd name="adj2" fmla="val -17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remove this high-frequency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noise</a:t>
            </a:r>
            <a:r>
              <a:rPr lang="en-US" dirty="0"/>
              <a:t> (wiggle)</a:t>
            </a:r>
          </a:p>
        </p:txBody>
      </p:sp>
    </p:spTree>
    <p:extLst>
      <p:ext uri="{BB962C8B-B14F-4D97-AF65-F5344CB8AC3E}">
        <p14:creationId xmlns:p14="http://schemas.microsoft.com/office/powerpoint/2010/main" val="325723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D9CD-4677-9E75-15D3-51A84A482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426445-0FCB-7140-5378-F834B3CE35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72" y="1442019"/>
            <a:ext cx="6818656" cy="50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0AEE7-0677-1931-4F91-957444F3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46293-9C7E-9C12-2131-79C93F77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15495A-5871-70D0-B84B-B3992B0E799A}"/>
              </a:ext>
            </a:extLst>
          </p:cNvPr>
          <p:cNvCxnSpPr>
            <a:cxnSpLocks/>
          </p:cNvCxnSpPr>
          <p:nvPr/>
        </p:nvCxnSpPr>
        <p:spPr>
          <a:xfrm>
            <a:off x="1396875" y="4086538"/>
            <a:ext cx="609382" cy="5058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2DC96-B81A-57CF-FA2E-0A30E55402FC}"/>
              </a:ext>
            </a:extLst>
          </p:cNvPr>
          <p:cNvSpPr/>
          <p:nvPr/>
        </p:nvSpPr>
        <p:spPr>
          <a:xfrm>
            <a:off x="2849842" y="4465913"/>
            <a:ext cx="175659" cy="2529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8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fourier_filter.py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pure</a:t>
            </a:r>
            <a:r>
              <a:rPr lang="en-US" dirty="0"/>
              <a:t> signal has been faithfully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of Square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captured waveform data of a signal having amplitude = 1 over the interval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zero amplitude elsewhere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Edit </a:t>
                </a:r>
                <a:r>
                  <a:rPr lang="en-US" sz="2400" b="1" dirty="0"/>
                  <a:t>fft.py </a:t>
                </a:r>
                <a:r>
                  <a:rPr lang="en-US" sz="2400" dirty="0"/>
                  <a:t>to analyze this data file </a:t>
                </a:r>
                <a:r>
                  <a:rPr lang="en-US" sz="2400" i="1" dirty="0">
                    <a:solidFill>
                      <a:srgbClr val="7030A0"/>
                    </a:solidFill>
                  </a:rPr>
                  <a:t>(see the next slide)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consider these three questions: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3211B-3F24-7A47-A4D3-57CEEF8F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9C77B4-A38E-58C9-17E8-12D12FE7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355" y="2159425"/>
            <a:ext cx="5337290" cy="293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FA6BB-3B3E-9D16-45A1-F92C4F4C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6DCE2-A270-E891-167D-87D3E503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B01A6C-8BB2-82A7-495B-2B9AF545924B}"/>
              </a:ext>
            </a:extLst>
          </p:cNvPr>
          <p:cNvGrpSpPr/>
          <p:nvPr/>
        </p:nvGrpSpPr>
        <p:grpSpPr>
          <a:xfrm>
            <a:off x="7005074" y="44222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2EDFD3-2B5B-208A-063A-B70B5EEA7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8DFE5B-2AC1-EF17-F148-8E98647820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8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D3EEA68-46F7-0798-8A7D-BCDDE8C0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8" y="3228062"/>
            <a:ext cx="5239062" cy="23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D07D04-7E30-98E0-B87F-490610420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28" y="3228414"/>
            <a:ext cx="5239062" cy="2921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/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8B032C-A11C-FAA3-69FE-646CAD7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7" y="2255599"/>
                <a:ext cx="884420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/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109CCA-14A9-D6C3-F94B-09CAE4BD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4" y="2255599"/>
                <a:ext cx="884420" cy="562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08DD94-BCD8-8AAC-0097-C6891293C010}"/>
              </a:ext>
            </a:extLst>
          </p:cNvPr>
          <p:cNvCxnSpPr>
            <a:cxnSpLocks/>
          </p:cNvCxnSpPr>
          <p:nvPr/>
        </p:nvCxnSpPr>
        <p:spPr>
          <a:xfrm>
            <a:off x="1154906" y="1217598"/>
            <a:ext cx="93181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BBF557-63B7-0A35-F9BE-4A234261EF05}"/>
              </a:ext>
            </a:extLst>
          </p:cNvPr>
          <p:cNvCxnSpPr>
            <a:cxnSpLocks/>
          </p:cNvCxnSpPr>
          <p:nvPr/>
        </p:nvCxnSpPr>
        <p:spPr>
          <a:xfrm>
            <a:off x="2072290" y="1217950"/>
            <a:ext cx="1518635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2207D-A0C0-F6DF-FD96-08F658E801C9}"/>
              </a:ext>
            </a:extLst>
          </p:cNvPr>
          <p:cNvCxnSpPr>
            <a:cxnSpLocks/>
          </p:cNvCxnSpPr>
          <p:nvPr/>
        </p:nvCxnSpPr>
        <p:spPr>
          <a:xfrm flipV="1">
            <a:off x="3583288" y="1217598"/>
            <a:ext cx="919656" cy="352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/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7D940-F829-BA77-3CCE-BA10858D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57" y="928968"/>
                <a:ext cx="457200" cy="562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/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A00228-007C-A900-D1B5-88504B174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258" y="1025789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/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B1F40A-1D93-EAC2-12E8-2EB61D05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59" y="928968"/>
                <a:ext cx="457200" cy="562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/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Only 50% of the sample time does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693835-BF97-FD81-0CEF-C3C2DE143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59" y="1587282"/>
                <a:ext cx="1071797" cy="954107"/>
              </a:xfrm>
              <a:prstGeom prst="rect">
                <a:avLst/>
              </a:prstGeom>
              <a:blipFill>
                <a:blip r:embed="rId10"/>
                <a:stretch>
                  <a:fillRect l="-568" t="-637" r="-4545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F5E44B-7115-D534-D4C1-FF0CC9ABF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4928" y="3246403"/>
            <a:ext cx="5239062" cy="4382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281B41-AB20-3353-CF1E-8A0454B5EC21}"/>
              </a:ext>
            </a:extLst>
          </p:cNvPr>
          <p:cNvSpPr/>
          <p:nvPr/>
        </p:nvSpPr>
        <p:spPr>
          <a:xfrm>
            <a:off x="5141366" y="4170634"/>
            <a:ext cx="119910" cy="2065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3AE686-C7B5-5823-2CB4-0058A9BB3491}"/>
              </a:ext>
            </a:extLst>
          </p:cNvPr>
          <p:cNvCxnSpPr>
            <a:cxnSpLocks/>
          </p:cNvCxnSpPr>
          <p:nvPr/>
        </p:nvCxnSpPr>
        <p:spPr>
          <a:xfrm flipH="1">
            <a:off x="5750896" y="3520600"/>
            <a:ext cx="522488" cy="1829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9" grpId="0"/>
      <p:bldP spid="32" grpId="0" animBg="1"/>
      <p:bldP spid="33" grpId="0" animBg="1"/>
      <p:bldP spid="40" grpId="0" animBg="1"/>
      <p:bldP spid="4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5E2AC-74DF-3DAC-C0A9-68BC8323F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026" name="Picture 2" descr="Odd Function Rotational Symmetry About Origin --f(@), 60% OFF">
            <a:extLst>
              <a:ext uri="{FF2B5EF4-FFF2-40B4-BE49-F238E27FC236}">
                <a16:creationId xmlns:a16="http://schemas.microsoft.com/office/drawing/2014/main" id="{89AF79A6-7AFC-915B-D024-FDC510089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7"/>
          <a:stretch/>
        </p:blipFill>
        <p:spPr bwMode="auto">
          <a:xfrm>
            <a:off x="1524000" y="542394"/>
            <a:ext cx="6096000" cy="57732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6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00" y="3187152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</a:t>
                </a:r>
                <a:r>
                  <a:rPr lang="en-US" sz="2400" i="1" dirty="0"/>
                  <a:t>constituent simple waves</a:t>
                </a:r>
                <a:r>
                  <a:rPr lang="en-US" sz="2400" dirty="0"/>
                  <a:t>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period,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decay factor </a:t>
                </a:r>
                <a:r>
                  <a:rPr lang="en-US" sz="2400" dirty="0"/>
                  <a:t>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596806" cy="307777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DFT of </a:t>
            </a:r>
            <a:r>
              <a:rPr lang="en-US" sz="3200" b="1">
                <a:latin typeface="+mn-lt"/>
              </a:rPr>
              <a:t>Damped</a:t>
            </a:r>
            <a:r>
              <a:rPr lang="en-US" sz="320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>
                <a:solidFill>
                  <a:srgbClr val="FF0000"/>
                </a:solidFill>
              </a:rPr>
              <a:t>decaying</a:t>
            </a:r>
            <a:r>
              <a:rPr lang="en-US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DE394D-99CE-ACB4-C0FC-A8CF0BB5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62279E-FBDA-EF0D-2412-F569E06397FF}"/>
              </a:ext>
            </a:extLst>
          </p:cNvPr>
          <p:cNvGrpSpPr/>
          <p:nvPr/>
        </p:nvGrpSpPr>
        <p:grpSpPr>
          <a:xfrm>
            <a:off x="6443601" y="346776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0E4838-4769-041C-DEAC-7DD2B7DDC8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36B33-7D07-890C-8EA7-417F4A287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samples_decay.csv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1B1A24F-A1E0-0026-D596-A6EC0984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Limits of Fourier Analysis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F88B6-160C-FAD6-3BDE-FE2FD00D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>
                <a:latin typeface="+mn-lt"/>
              </a:rPr>
              <a:t>The Laplace Transform is the </a:t>
            </a:r>
            <a:r>
              <a:rPr lang="en-US" sz="2400" b="1" u="sng">
                <a:latin typeface="+mn-lt"/>
              </a:rPr>
              <a:t>Generalized</a:t>
            </a:r>
            <a:r>
              <a:rPr lang="en-US" sz="2400" b="1">
                <a:latin typeface="+mn-lt"/>
              </a:rPr>
              <a:t> Fourier Transform</a:t>
            </a:r>
            <a:endParaRPr lang="en-US" sz="2400" b="1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Pierre-Simon Laplace</a:t>
              </a:r>
            </a:p>
            <a:p>
              <a:pPr algn="ctr"/>
              <a:r>
                <a:rPr lang="en-US" sz="1600"/>
                <a:t>1749 - 1820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A66388-C460-D530-0235-EA8F4D9FD090}"/>
              </a:ext>
            </a:extLst>
          </p:cNvPr>
          <p:cNvSpPr txBox="1"/>
          <p:nvPr/>
        </p:nvSpPr>
        <p:spPr>
          <a:xfrm>
            <a:off x="753657" y="5009320"/>
            <a:ext cx="4643561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Z-transform</a:t>
            </a:r>
            <a:r>
              <a:rPr lang="en-US" dirty="0">
                <a:solidFill>
                  <a:srgbClr val="7030A0"/>
                </a:solidFill>
              </a:rPr>
              <a:t> (the discrete version of the Laplace Transform) can identify the exponential </a:t>
            </a:r>
            <a:r>
              <a:rPr lang="en-US" b="1" dirty="0">
                <a:solidFill>
                  <a:srgbClr val="7030A0"/>
                </a:solidFill>
              </a:rPr>
              <a:t>decay factor </a:t>
            </a:r>
            <a:r>
              <a:rPr lang="en-US" dirty="0">
                <a:solidFill>
                  <a:srgbClr val="7030A0"/>
                </a:solidFill>
              </a:rPr>
              <a:t>for </a:t>
            </a:r>
            <a:r>
              <a:rPr lang="en-US" i="1" dirty="0">
                <a:solidFill>
                  <a:srgbClr val="7030A0"/>
                </a:solidFill>
              </a:rPr>
              <a:t>damped</a:t>
            </a:r>
            <a:r>
              <a:rPr lang="en-US" dirty="0">
                <a:solidFill>
                  <a:srgbClr val="7030A0"/>
                </a:solidFill>
              </a:rPr>
              <a:t> oscillators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6F39B64-30F7-070A-4F68-E492F47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36850D-6CB8-8646-5CC1-83252D5E34F3}"/>
              </a:ext>
            </a:extLst>
          </p:cNvPr>
          <p:cNvSpPr/>
          <p:nvPr/>
        </p:nvSpPr>
        <p:spPr>
          <a:xfrm>
            <a:off x="2728086" y="5748355"/>
            <a:ext cx="659639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68298-0BF7-4411-3287-2CCAD95ECD23}"/>
              </a:ext>
            </a:extLst>
          </p:cNvPr>
          <p:cNvSpPr/>
          <p:nvPr/>
        </p:nvSpPr>
        <p:spPr>
          <a:xfrm>
            <a:off x="2268366" y="3958600"/>
            <a:ext cx="2303633" cy="27205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6F12620-1351-275C-733D-7FE4934A38C2}"/>
              </a:ext>
            </a:extLst>
          </p:cNvPr>
          <p:cNvCxnSpPr>
            <a:cxnSpLocks/>
            <a:stCxn id="7" idx="3"/>
            <a:endCxn id="3" idx="3"/>
          </p:cNvCxnSpPr>
          <p:nvPr/>
        </p:nvCxnSpPr>
        <p:spPr>
          <a:xfrm flipH="1">
            <a:off x="3387725" y="4094627"/>
            <a:ext cx="1184274" cy="1789755"/>
          </a:xfrm>
          <a:prstGeom prst="bentConnector3">
            <a:avLst>
              <a:gd name="adj1" fmla="val -19303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67" y="1617695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BF2196-1A89-8582-614C-E14A0A752F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42"/>
          <a:stretch/>
        </p:blipFill>
        <p:spPr>
          <a:xfrm>
            <a:off x="3145657" y="2559574"/>
            <a:ext cx="4382654" cy="336167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/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232FCB7-13C7-AA15-B79F-E3F950DE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70" y="4218363"/>
                <a:ext cx="2143211" cy="109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/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0!=1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72E695-1993-530E-703A-58272CA24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3" y="5681260"/>
                <a:ext cx="897105" cy="369332"/>
              </a:xfrm>
              <a:prstGeom prst="rect">
                <a:avLst/>
              </a:prstGeom>
              <a:blipFill>
                <a:blip r:embed="rId6"/>
                <a:stretch>
                  <a:fillRect l="-8163" r="-7483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/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13B878-697B-7C8C-18A7-08E1A6CC5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29" y="3485793"/>
                <a:ext cx="1449692" cy="369332"/>
              </a:xfrm>
              <a:prstGeom prst="rect">
                <a:avLst/>
              </a:prstGeom>
              <a:blipFill>
                <a:blip r:embed="rId7"/>
                <a:stretch>
                  <a:fillRect l="-2532" r="-42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/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=0→19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AC6F0E8-3299-1EEA-68D8-E743AC02B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1" y="2753223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2317" r="-42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D959A453-86C1-BEDE-F9C2-6091F20F9D57}"/>
              </a:ext>
            </a:extLst>
          </p:cNvPr>
          <p:cNvSpPr/>
          <p:nvPr/>
        </p:nvSpPr>
        <p:spPr>
          <a:xfrm>
            <a:off x="1760268" y="277570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6377C-F3AC-E7A7-D0E7-2DE42AAFB62A}"/>
              </a:ext>
            </a:extLst>
          </p:cNvPr>
          <p:cNvSpPr/>
          <p:nvPr/>
        </p:nvSpPr>
        <p:spPr>
          <a:xfrm>
            <a:off x="1261942" y="4822062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C0FA60-EB59-56A1-E1E0-40BD628F3C56}"/>
              </a:ext>
            </a:extLst>
          </p:cNvPr>
          <p:cNvSpPr/>
          <p:nvPr/>
        </p:nvSpPr>
        <p:spPr>
          <a:xfrm>
            <a:off x="1759747" y="432736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4C9C894-F38F-E7BB-F7DD-A7E89F60F594}"/>
              </a:ext>
            </a:extLst>
          </p:cNvPr>
          <p:cNvSpPr/>
          <p:nvPr/>
        </p:nvSpPr>
        <p:spPr>
          <a:xfrm>
            <a:off x="1763902" y="4840157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8E6C22-A221-BFBB-3D16-FCD78ADAC1D2}"/>
              </a:ext>
            </a:extLst>
          </p:cNvPr>
          <p:cNvSpPr/>
          <p:nvPr/>
        </p:nvSpPr>
        <p:spPr>
          <a:xfrm>
            <a:off x="3191648" y="3531610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51D3D1-0D4C-E828-E229-639716764AC9}"/>
              </a:ext>
            </a:extLst>
          </p:cNvPr>
          <p:cNvSpPr/>
          <p:nvPr/>
        </p:nvSpPr>
        <p:spPr>
          <a:xfrm>
            <a:off x="3191648" y="4051038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A81D1-BD26-95EA-1030-85A37D054C29}"/>
              </a:ext>
            </a:extLst>
          </p:cNvPr>
          <p:cNvSpPr/>
          <p:nvPr/>
        </p:nvSpPr>
        <p:spPr>
          <a:xfrm>
            <a:off x="3191648" y="4325119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FB3150-0E37-79F2-2643-B61F239E086E}"/>
              </a:ext>
            </a:extLst>
          </p:cNvPr>
          <p:cNvSpPr/>
          <p:nvPr/>
        </p:nvSpPr>
        <p:spPr>
          <a:xfrm>
            <a:off x="3191648" y="4576715"/>
            <a:ext cx="257717" cy="282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A034C1A-7CF2-A5B1-1D08-74078C768189}"/>
              </a:ext>
            </a:extLst>
          </p:cNvPr>
          <p:cNvCxnSpPr>
            <a:stCxn id="81" idx="1"/>
            <a:endCxn id="76" idx="3"/>
          </p:cNvCxnSpPr>
          <p:nvPr/>
        </p:nvCxnSpPr>
        <p:spPr>
          <a:xfrm rot="10800000">
            <a:off x="2031220" y="2937889"/>
            <a:ext cx="1160428" cy="735132"/>
          </a:xfrm>
          <a:prstGeom prst="bentConnector3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DF536AD-4C40-CDB9-E5AC-2F9862633F55}"/>
              </a:ext>
            </a:extLst>
          </p:cNvPr>
          <p:cNvCxnSpPr>
            <a:cxnSpLocks/>
            <a:stCxn id="82" idx="1"/>
            <a:endCxn id="79" idx="3"/>
          </p:cNvCxnSpPr>
          <p:nvPr/>
        </p:nvCxnSpPr>
        <p:spPr>
          <a:xfrm rot="10800000" flipV="1">
            <a:off x="2017464" y="4192448"/>
            <a:ext cx="1174184" cy="276327"/>
          </a:xfrm>
          <a:prstGeom prst="bentConnector3">
            <a:avLst>
              <a:gd name="adj1" fmla="val 8163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ED6AE816-1CA5-5093-9EE4-C3E9E72E6D8B}"/>
              </a:ext>
            </a:extLst>
          </p:cNvPr>
          <p:cNvCxnSpPr>
            <a:cxnSpLocks/>
            <a:stCxn id="83" idx="1"/>
            <a:endCxn id="80" idx="3"/>
          </p:cNvCxnSpPr>
          <p:nvPr/>
        </p:nvCxnSpPr>
        <p:spPr>
          <a:xfrm rot="10800000" flipV="1">
            <a:off x="2021620" y="4466530"/>
            <a:ext cx="1170029" cy="515038"/>
          </a:xfrm>
          <a:prstGeom prst="bentConnector3">
            <a:avLst>
              <a:gd name="adj1" fmla="val 647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B8F0BA4-5BC9-4597-16E9-14B013D5D0A6}"/>
              </a:ext>
            </a:extLst>
          </p:cNvPr>
          <p:cNvCxnSpPr>
            <a:cxnSpLocks/>
            <a:stCxn id="84" idx="1"/>
            <a:endCxn id="78" idx="2"/>
          </p:cNvCxnSpPr>
          <p:nvPr/>
        </p:nvCxnSpPr>
        <p:spPr>
          <a:xfrm rot="10800000" flipV="1">
            <a:off x="1390802" y="4718126"/>
            <a:ext cx="1800847" cy="386758"/>
          </a:xfrm>
          <a:prstGeom prst="bentConnector4">
            <a:avLst>
              <a:gd name="adj1" fmla="val 30606"/>
              <a:gd name="adj2" fmla="val 1591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D588A74-335C-4D0B-7B67-7CB2F86544B8}"/>
              </a:ext>
            </a:extLst>
          </p:cNvPr>
          <p:cNvGrpSpPr/>
          <p:nvPr/>
        </p:nvGrpSpPr>
        <p:grpSpPr>
          <a:xfrm>
            <a:off x="7246952" y="4002798"/>
            <a:ext cx="1076632" cy="369332"/>
            <a:chOff x="4704120" y="2356972"/>
            <a:chExt cx="1076632" cy="369332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3159566-98E9-ECBB-F97F-C337ED9D1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551B91-FFFF-31BF-D99D-DB8D95ECAD1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21BAB8-7A03-0A70-57A3-427E1DBC2679}"/>
              </a:ext>
            </a:extLst>
          </p:cNvPr>
          <p:cNvGrpSpPr/>
          <p:nvPr/>
        </p:nvGrpSpPr>
        <p:grpSpPr>
          <a:xfrm>
            <a:off x="5277906" y="3476817"/>
            <a:ext cx="1076632" cy="369332"/>
            <a:chOff x="4968362" y="2079211"/>
            <a:chExt cx="1076632" cy="369332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93CFE23-10E0-EE43-71A1-1D48E5C3E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23D5344-2BF1-FD3B-B617-76DF38999C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39E0354-489A-9B05-861E-6290053CDA26}"/>
              </a:ext>
            </a:extLst>
          </p:cNvPr>
          <p:cNvGrpSpPr/>
          <p:nvPr/>
        </p:nvGrpSpPr>
        <p:grpSpPr>
          <a:xfrm>
            <a:off x="6787794" y="4269739"/>
            <a:ext cx="1068643" cy="369332"/>
            <a:chOff x="3647644" y="4910075"/>
            <a:chExt cx="1068643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F9B9CF5-A5D6-A020-A46A-D59CB92871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5F6713F-2A44-1A83-D686-862084363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7D59B70-3757-4669-2517-814B304EAD08}"/>
              </a:ext>
            </a:extLst>
          </p:cNvPr>
          <p:cNvGrpSpPr/>
          <p:nvPr/>
        </p:nvGrpSpPr>
        <p:grpSpPr>
          <a:xfrm>
            <a:off x="5364334" y="4538184"/>
            <a:ext cx="1064340" cy="369332"/>
            <a:chOff x="3647644" y="5421073"/>
            <a:chExt cx="1064340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85C04A-7744-B187-3A31-FF7606D123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0722CA3-3DA7-844E-4966-57346515F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780D81-EB07-3C56-8BC1-25C6115D28D6}"/>
              </a:ext>
            </a:extLst>
          </p:cNvPr>
          <p:cNvGrpSpPr/>
          <p:nvPr/>
        </p:nvGrpSpPr>
        <p:grpSpPr>
          <a:xfrm>
            <a:off x="5624235" y="5054834"/>
            <a:ext cx="1068643" cy="369332"/>
            <a:chOff x="3647644" y="5359159"/>
            <a:chExt cx="1068643" cy="36933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3670507-E940-C330-A61C-F7184EF93A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F54EB3E-22AE-7AAF-5944-A8F0F93C1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33A0593-C74F-42C2-7B40-43A2C221BAE3}"/>
              </a:ext>
            </a:extLst>
          </p:cNvPr>
          <p:cNvGrpSpPr/>
          <p:nvPr/>
        </p:nvGrpSpPr>
        <p:grpSpPr>
          <a:xfrm>
            <a:off x="4300187" y="5304433"/>
            <a:ext cx="1076632" cy="369332"/>
            <a:chOff x="2157212" y="5356391"/>
            <a:chExt cx="1076632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1F938AC-F28E-8E64-4FCD-91AACE773A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9F1ECF3-008C-B281-7026-0B97473FF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9B2BA3-5B2E-F697-F97A-DE123D60BF2A}"/>
              </a:ext>
            </a:extLst>
          </p:cNvPr>
          <p:cNvSpPr/>
          <p:nvPr/>
        </p:nvSpPr>
        <p:spPr>
          <a:xfrm>
            <a:off x="1068299" y="3476817"/>
            <a:ext cx="897422" cy="3693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746F5C5-5CEE-1E36-2099-64974BEC2D7C}"/>
              </a:ext>
            </a:extLst>
          </p:cNvPr>
          <p:cNvSpPr/>
          <p:nvPr/>
        </p:nvSpPr>
        <p:spPr>
          <a:xfrm>
            <a:off x="1659302" y="4390858"/>
            <a:ext cx="176618" cy="30917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BD9C332-2FA3-C71A-3D34-A5CF7C6BFF00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 rot="16200000" flipH="1">
            <a:off x="1359956" y="4003202"/>
            <a:ext cx="544709" cy="23060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C61A8BD-45A4-1727-D36F-85F4A13D06F4}"/>
              </a:ext>
            </a:extLst>
          </p:cNvPr>
          <p:cNvSpPr/>
          <p:nvPr/>
        </p:nvSpPr>
        <p:spPr>
          <a:xfrm>
            <a:off x="4739509" y="4070868"/>
            <a:ext cx="2020267" cy="2301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D3A531E-A6B0-9BE4-11FC-ED955425505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 rot="16200000" flipH="1">
            <a:off x="3520967" y="1842191"/>
            <a:ext cx="224719" cy="423263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43F180-1B5B-61B0-D680-B5644CF446B6}"/>
              </a:ext>
            </a:extLst>
          </p:cNvPr>
          <p:cNvCxnSpPr/>
          <p:nvPr/>
        </p:nvCxnSpPr>
        <p:spPr>
          <a:xfrm>
            <a:off x="3145657" y="3304674"/>
            <a:ext cx="4382654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60EE33-8272-026D-1A93-FC26BDD36530}"/>
              </a:ext>
            </a:extLst>
          </p:cNvPr>
          <p:cNvSpPr txBox="1"/>
          <p:nvPr/>
        </p:nvSpPr>
        <p:spPr>
          <a:xfrm>
            <a:off x="4300186" y="6194778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n</a:t>
            </a:r>
            <a:r>
              <a:rPr lang="en-US" sz="1400" dirty="0"/>
              <a:t> is an array of the numerators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7F1F7-977F-F8F2-D795-C60877AE95E2}"/>
              </a:ext>
            </a:extLst>
          </p:cNvPr>
          <p:cNvSpPr txBox="1"/>
          <p:nvPr/>
        </p:nvSpPr>
        <p:spPr>
          <a:xfrm>
            <a:off x="4300186" y="6450055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d</a:t>
            </a:r>
            <a:r>
              <a:rPr lang="en-US" sz="1400" dirty="0"/>
              <a:t> is an array of the denominators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854CF-4AE0-67DB-0173-8BCB80DE9D6A}"/>
              </a:ext>
            </a:extLst>
          </p:cNvPr>
          <p:cNvSpPr txBox="1"/>
          <p:nvPr/>
        </p:nvSpPr>
        <p:spPr>
          <a:xfrm>
            <a:off x="4300186" y="5939501"/>
            <a:ext cx="3176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x</a:t>
            </a:r>
            <a:r>
              <a:rPr lang="en-US" sz="1400" dirty="0"/>
              <a:t> is an array of the integer exponents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BE852-BE5D-E2E2-DC00-1867B2F6B99A}"/>
              </a:ext>
            </a:extLst>
          </p:cNvPr>
          <p:cNvSpPr/>
          <p:nvPr/>
        </p:nvSpPr>
        <p:spPr>
          <a:xfrm>
            <a:off x="3790783" y="4601590"/>
            <a:ext cx="778042" cy="229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108" grpId="0" animBg="1"/>
      <p:bldP spid="109" grpId="0" animBg="1"/>
      <p:bldP spid="111" grpId="0" animBg="1"/>
      <p:bldP spid="5" grpId="0"/>
      <p:bldP spid="7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F4EBC-7121-AF48-8A4C-7CF320FC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150" y="1609973"/>
            <a:ext cx="1431721" cy="4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/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727412-7AE3-26A1-EA73-4141EB49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3" y="2093248"/>
                <a:ext cx="861261" cy="3213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/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4B135-2145-6318-AF75-6DCC6723C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39" y="2291757"/>
                <a:ext cx="656654" cy="215444"/>
              </a:xfrm>
              <a:prstGeom prst="rect">
                <a:avLst/>
              </a:prstGeom>
              <a:blipFill>
                <a:blip r:embed="rId13"/>
                <a:stretch>
                  <a:fillRect l="-5556" r="-555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576F3C-93B9-9364-6A3A-00D771041EB8}"/>
              </a:ext>
            </a:extLst>
          </p:cNvPr>
          <p:cNvSpPr txBox="1"/>
          <p:nvPr/>
        </p:nvSpPr>
        <p:spPr>
          <a:xfrm>
            <a:off x="3178075" y="212322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Argand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Unit Complex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85147-FB2F-3F45-5808-4A84680CD0AD}"/>
              </a:ext>
            </a:extLst>
          </p:cNvPr>
          <p:cNvSpPr txBox="1"/>
          <p:nvPr/>
        </p:nvSpPr>
        <p:spPr>
          <a:xfrm>
            <a:off x="3309134" y="3590036"/>
            <a:ext cx="2049339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Exponential Form 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of a </a:t>
            </a:r>
            <a:r>
              <a:rPr lang="en-US" sz="1600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Unit</a:t>
            </a:r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Complex 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76A5-2E1B-E837-3D14-F769B33A6701}"/>
              </a:ext>
            </a:extLst>
          </p:cNvPr>
          <p:cNvSpPr/>
          <p:nvPr/>
        </p:nvSpPr>
        <p:spPr>
          <a:xfrm>
            <a:off x="1307365" y="5929384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BA268-60EF-1170-8538-7D09270C2061}"/>
              </a:ext>
            </a:extLst>
          </p:cNvPr>
          <p:cNvSpPr/>
          <p:nvPr/>
        </p:nvSpPr>
        <p:spPr>
          <a:xfrm>
            <a:off x="2368429" y="5934940"/>
            <a:ext cx="113356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4E48EE-E630-8A9A-76F8-6339376171E3}"/>
              </a:ext>
            </a:extLst>
          </p:cNvPr>
          <p:cNvSpPr/>
          <p:nvPr/>
        </p:nvSpPr>
        <p:spPr>
          <a:xfrm>
            <a:off x="1364536" y="5134060"/>
            <a:ext cx="202480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1BD234-2FDF-203B-CEE4-3247C46982D8}"/>
              </a:ext>
            </a:extLst>
          </p:cNvPr>
          <p:cNvCxnSpPr>
            <a:cxnSpLocks/>
            <a:stCxn id="13" idx="0"/>
            <a:endCxn id="16" idx="0"/>
          </p:cNvCxnSpPr>
          <p:nvPr/>
        </p:nvCxnSpPr>
        <p:spPr>
          <a:xfrm rot="16200000" flipH="1">
            <a:off x="1891797" y="5401630"/>
            <a:ext cx="5556" cy="1061064"/>
          </a:xfrm>
          <a:prstGeom prst="bentConnector3">
            <a:avLst>
              <a:gd name="adj1" fmla="val -300014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36859D2-579E-555D-3C31-AB75BD7CB756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16200000" flipV="1">
            <a:off x="1673647" y="5183479"/>
            <a:ext cx="543591" cy="959331"/>
          </a:xfrm>
          <a:prstGeom prst="bentConnector3">
            <a:avLst>
              <a:gd name="adj1" fmla="val 4781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B268CD3-E9D3-A305-6547-85543E08F69E}"/>
              </a:ext>
            </a:extLst>
          </p:cNvPr>
          <p:cNvSpPr/>
          <p:nvPr/>
        </p:nvSpPr>
        <p:spPr>
          <a:xfrm>
            <a:off x="5027242" y="5929384"/>
            <a:ext cx="267604" cy="25728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858B3D-BEC9-0153-6210-B197BDF31138}"/>
              </a:ext>
            </a:extLst>
          </p:cNvPr>
          <p:cNvSpPr/>
          <p:nvPr/>
        </p:nvSpPr>
        <p:spPr>
          <a:xfrm>
            <a:off x="5060581" y="5174456"/>
            <a:ext cx="201982" cy="22165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12FA3D4-E2C7-0AFE-47CF-4A490A978F1B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rot="5400000" flipH="1" flipV="1">
            <a:off x="4894672" y="5662484"/>
            <a:ext cx="533273" cy="528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/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D36D75-860D-49D9-8D74-76D1CB58F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63" y="3117185"/>
                <a:ext cx="426335" cy="215444"/>
              </a:xfrm>
              <a:prstGeom prst="rect">
                <a:avLst/>
              </a:prstGeom>
              <a:blipFill>
                <a:blip r:embed="rId14"/>
                <a:stretch>
                  <a:fillRect l="-4286" r="-857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/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F5252C-5511-F5E5-3A24-C6F164008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941" y="2539547"/>
                <a:ext cx="403893" cy="215444"/>
              </a:xfrm>
              <a:prstGeom prst="rect">
                <a:avLst/>
              </a:prstGeom>
              <a:blipFill>
                <a:blip r:embed="rId15"/>
                <a:stretch>
                  <a:fillRect l="-9091" r="-757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A5FEAC8-DB0C-DC89-5AFD-00F3D83448A4}"/>
              </a:ext>
            </a:extLst>
          </p:cNvPr>
          <p:cNvSpPr/>
          <p:nvPr/>
        </p:nvSpPr>
        <p:spPr>
          <a:xfrm>
            <a:off x="3541325" y="597846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901C97-F376-FE8D-D3C1-615099ADA489}"/>
              </a:ext>
            </a:extLst>
          </p:cNvPr>
          <p:cNvSpPr/>
          <p:nvPr/>
        </p:nvSpPr>
        <p:spPr>
          <a:xfrm>
            <a:off x="2235936" y="611331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E55D977-AB09-2DB1-7539-EE06BE4691C0}"/>
              </a:ext>
            </a:extLst>
          </p:cNvPr>
          <p:cNvCxnSpPr>
            <a:stCxn id="31" idx="2"/>
            <a:endCxn id="23" idx="2"/>
          </p:cNvCxnSpPr>
          <p:nvPr/>
        </p:nvCxnSpPr>
        <p:spPr>
          <a:xfrm rot="5400000" flipH="1" flipV="1">
            <a:off x="2895387" y="5579787"/>
            <a:ext cx="134851" cy="1305389"/>
          </a:xfrm>
          <a:prstGeom prst="bentConnector3">
            <a:avLst>
              <a:gd name="adj1" fmla="val -12431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E30E0F-DBE8-48B9-FD3D-D6A2C43C3DC1}"/>
              </a:ext>
            </a:extLst>
          </p:cNvPr>
          <p:cNvSpPr/>
          <p:nvPr/>
        </p:nvSpPr>
        <p:spPr>
          <a:xfrm>
            <a:off x="8168631" y="5993875"/>
            <a:ext cx="148365" cy="1865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9F8A98-A23D-82C0-8219-20AF64CD2A2B}"/>
              </a:ext>
            </a:extLst>
          </p:cNvPr>
          <p:cNvSpPr/>
          <p:nvPr/>
        </p:nvSpPr>
        <p:spPr>
          <a:xfrm>
            <a:off x="6050557" y="6128726"/>
            <a:ext cx="148365" cy="18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02772FE-CAAE-1C1E-7050-BE85600B2159}"/>
              </a:ext>
            </a:extLst>
          </p:cNvPr>
          <p:cNvCxnSpPr>
            <a:stCxn id="48" idx="2"/>
            <a:endCxn id="34" idx="2"/>
          </p:cNvCxnSpPr>
          <p:nvPr/>
        </p:nvCxnSpPr>
        <p:spPr>
          <a:xfrm rot="5400000" flipH="1" flipV="1">
            <a:off x="7116351" y="5188855"/>
            <a:ext cx="134851" cy="2118074"/>
          </a:xfrm>
          <a:prstGeom prst="bentConnector3">
            <a:avLst>
              <a:gd name="adj1" fmla="val -11654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  <p:bldP spid="4" grpId="0"/>
      <p:bldP spid="7" grpId="0"/>
      <p:bldP spid="9" grpId="0" animBg="1"/>
      <p:bldP spid="11" grpId="0" animBg="1"/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53" grpId="0" animBg="1"/>
      <p:bldP spid="53" grpId="1" animBg="1"/>
      <p:bldP spid="54" grpId="0" animBg="1"/>
      <p:bldP spid="54" grpId="1" animBg="1"/>
      <p:bldP spid="2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1 of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used in Complex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74" y="4001294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878" y="4001294"/>
            <a:ext cx="2269348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E34D83-BE12-964E-7EDA-FFE0D7E558B9}"/>
              </a:ext>
            </a:extLst>
          </p:cNvPr>
          <p:cNvSpPr txBox="1"/>
          <p:nvPr/>
        </p:nvSpPr>
        <p:spPr>
          <a:xfrm>
            <a:off x="5574399" y="5975664"/>
            <a:ext cx="3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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Rosalind Franklin – Helical Structure of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4441412" y="17568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6416B-095F-3BEE-3322-9996D993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0" y="1527770"/>
            <a:ext cx="3981135" cy="39594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A710D-7D95-8D09-22B0-771760028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41" y="2168916"/>
            <a:ext cx="4652510" cy="3377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00A1E1-3730-9F18-7C6E-12D8A0DC6F9E}"/>
              </a:ext>
            </a:extLst>
          </p:cNvPr>
          <p:cNvSpPr/>
          <p:nvPr/>
        </p:nvSpPr>
        <p:spPr>
          <a:xfrm>
            <a:off x="2070625" y="1707888"/>
            <a:ext cx="1360264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3616BB-4F92-FEE3-E9B5-B700AB027B1F}"/>
              </a:ext>
            </a:extLst>
          </p:cNvPr>
          <p:cNvSpPr/>
          <p:nvPr/>
        </p:nvSpPr>
        <p:spPr>
          <a:xfrm>
            <a:off x="4828831" y="4771719"/>
            <a:ext cx="2584609" cy="3173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DAE210-2557-6E3A-B606-51673114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37" y="3670637"/>
            <a:ext cx="4914286" cy="26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5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792D6-94F2-A123-C200-A2E563369D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9" y="1468581"/>
            <a:ext cx="8304762" cy="46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F81506-1D3B-E678-A278-C2DBB64834DE}"/>
              </a:ext>
            </a:extLst>
          </p:cNvPr>
          <p:cNvGrpSpPr/>
          <p:nvPr/>
        </p:nvGrpSpPr>
        <p:grpSpPr>
          <a:xfrm>
            <a:off x="2263643" y="1886830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9567CF-1798-9560-8937-7A1E2C335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CFF5A-18BF-9B81-3B03-F65377F825A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255F6-D614-413D-6598-B5EB895747EA}"/>
              </a:ext>
            </a:extLst>
          </p:cNvPr>
          <p:cNvGrpSpPr/>
          <p:nvPr/>
        </p:nvGrpSpPr>
        <p:grpSpPr>
          <a:xfrm>
            <a:off x="3391405" y="2342864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B2FB89-3725-5A95-FD1F-6A4BC4FE0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B893E4-896E-8F7D-6760-4E52E1E5C5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DD6B7-2513-02FE-DE0F-A6D35EF0C075}"/>
              </a:ext>
            </a:extLst>
          </p:cNvPr>
          <p:cNvGrpSpPr/>
          <p:nvPr/>
        </p:nvGrpSpPr>
        <p:grpSpPr>
          <a:xfrm>
            <a:off x="2996827" y="257101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F214DD-C87E-32ED-1DC8-192E05FFF21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4D9FE7-69A7-FEAF-4D6C-AAE33718A3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63CBCC-E2B6-AB63-E3C3-34DE90D8D081}"/>
              </a:ext>
            </a:extLst>
          </p:cNvPr>
          <p:cNvGrpSpPr/>
          <p:nvPr/>
        </p:nvGrpSpPr>
        <p:grpSpPr>
          <a:xfrm>
            <a:off x="3072407" y="2799156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04ABB6-47DF-BD8E-DC23-26328BE0E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CEAFC-EF9C-3DFC-E20E-84B35D0882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2AE4B5-EFD5-F318-70E0-4D0B0677057F}"/>
              </a:ext>
            </a:extLst>
          </p:cNvPr>
          <p:cNvGrpSpPr/>
          <p:nvPr/>
        </p:nvGrpSpPr>
        <p:grpSpPr>
          <a:xfrm>
            <a:off x="3072407" y="3027301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975AE-26C9-B641-A758-E05196B163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A4ACAA7-DBC0-72EC-181A-E60AD9B7B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F4F66F-9608-3548-7E64-1A566E533414}"/>
              </a:ext>
            </a:extLst>
          </p:cNvPr>
          <p:cNvGrpSpPr/>
          <p:nvPr/>
        </p:nvGrpSpPr>
        <p:grpSpPr>
          <a:xfrm>
            <a:off x="5180655" y="4222798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5068F6-7EE0-3238-B99C-A479BF7A3B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D3B19EE-2F46-6591-96D8-D48C184A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4D82AC-CEAB-2ED7-2265-8D84D948D106}"/>
              </a:ext>
            </a:extLst>
          </p:cNvPr>
          <p:cNvGrpSpPr/>
          <p:nvPr/>
        </p:nvGrpSpPr>
        <p:grpSpPr>
          <a:xfrm>
            <a:off x="2418501" y="472021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042372-CBE3-3726-F82D-107301BF72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66AF28-3F1E-BCFC-BD52-992E9DACE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75BB75-8FEF-9254-4FAF-A84A1D87B34C}"/>
              </a:ext>
            </a:extLst>
          </p:cNvPr>
          <p:cNvGrpSpPr/>
          <p:nvPr/>
        </p:nvGrpSpPr>
        <p:grpSpPr>
          <a:xfrm>
            <a:off x="3072407" y="553957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30CE0D-42D8-B347-4CC8-BF803FCA3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18D88C-D199-A770-2027-0BCF27C4F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4D62E-15FB-480C-9308-F169B3C22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1" y="1614714"/>
            <a:ext cx="7942857" cy="3628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9726F-A59D-2F86-AC4F-D3DECE61E0D3}"/>
              </a:ext>
            </a:extLst>
          </p:cNvPr>
          <p:cNvGrpSpPr/>
          <p:nvPr/>
        </p:nvGrpSpPr>
        <p:grpSpPr>
          <a:xfrm>
            <a:off x="3631464" y="1663339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FF871-6D88-44AC-001F-52E09FEA5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481E43-8EFA-36D3-9B26-4B82DB6BFF4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FA008-2E80-A9C5-7116-BA4F2F2C792B}"/>
              </a:ext>
            </a:extLst>
          </p:cNvPr>
          <p:cNvGrpSpPr/>
          <p:nvPr/>
        </p:nvGrpSpPr>
        <p:grpSpPr>
          <a:xfrm>
            <a:off x="3947383" y="2114205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09BFF41-C2B9-EDBC-13D4-DC8022649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2298B-C805-37AC-1586-BC321ECB25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8824E86-E756-00A6-A505-6D10354940ED}"/>
              </a:ext>
            </a:extLst>
          </p:cNvPr>
          <p:cNvGrpSpPr/>
          <p:nvPr/>
        </p:nvGrpSpPr>
        <p:grpSpPr>
          <a:xfrm>
            <a:off x="6021533" y="2344213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32EE94-0AF0-6807-8198-FC13C28FFC5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B704C0-E63F-5C37-ED9B-493E175D8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B22A7E-05A3-B349-DEC8-1EA484453BE7}"/>
              </a:ext>
            </a:extLst>
          </p:cNvPr>
          <p:cNvGrpSpPr/>
          <p:nvPr/>
        </p:nvGrpSpPr>
        <p:grpSpPr>
          <a:xfrm>
            <a:off x="3291398" y="3045203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E505B7-8129-C069-421F-11639F39A6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A435940-B60D-BECC-21FB-9E9F4487F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39C783-CE53-9927-C17B-3EF1B52C94EB}"/>
              </a:ext>
            </a:extLst>
          </p:cNvPr>
          <p:cNvGrpSpPr/>
          <p:nvPr/>
        </p:nvGrpSpPr>
        <p:grpSpPr>
          <a:xfrm>
            <a:off x="3926180" y="3493439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B81DD83-4671-6AD2-F56F-B8CDEA9F77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519ED67-5CE3-5F9C-173D-3A7063507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83F234-D94B-442E-BE4B-A4A5C4E81231}"/>
              </a:ext>
            </a:extLst>
          </p:cNvPr>
          <p:cNvGrpSpPr/>
          <p:nvPr/>
        </p:nvGrpSpPr>
        <p:grpSpPr>
          <a:xfrm>
            <a:off x="3845881" y="416086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D1E86C-CCAB-5AE2-825E-FBD2CA3FF8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3236909-A12D-409E-9F05-772531E93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CB6B5F-944D-E260-6A53-3AC163165CE5}"/>
              </a:ext>
            </a:extLst>
          </p:cNvPr>
          <p:cNvGrpSpPr/>
          <p:nvPr/>
        </p:nvGrpSpPr>
        <p:grpSpPr>
          <a:xfrm>
            <a:off x="4504049" y="4393925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0B6C7B-3F16-1C61-6483-363356CE7B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098C48F-DB76-D710-13C1-E0BE99CF5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D61C0A8-4804-11DF-26C4-0834B58DEB8E}"/>
              </a:ext>
            </a:extLst>
          </p:cNvPr>
          <p:cNvGrpSpPr/>
          <p:nvPr/>
        </p:nvGrpSpPr>
        <p:grpSpPr>
          <a:xfrm>
            <a:off x="2977468" y="5161448"/>
            <a:ext cx="852246" cy="582451"/>
            <a:chOff x="2160676" y="5102521"/>
            <a:chExt cx="852246" cy="58245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807C33-5540-AB92-E31D-7230DABF5140}"/>
                </a:ext>
              </a:extLst>
            </p:cNvPr>
            <p:cNvSpPr txBox="1"/>
            <p:nvPr/>
          </p:nvSpPr>
          <p:spPr>
            <a:xfrm>
              <a:off x="2629464" y="531564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A698CB1-6CF9-6377-BE78-782D79BC9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0676" y="5102521"/>
              <a:ext cx="528992" cy="3151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32A392-58CC-650E-3739-75A7BFDAA366}"/>
              </a:ext>
            </a:extLst>
          </p:cNvPr>
          <p:cNvGrpSpPr/>
          <p:nvPr/>
        </p:nvGrpSpPr>
        <p:grpSpPr>
          <a:xfrm>
            <a:off x="4411055" y="3708334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C0B716-EDCB-18CC-EB46-165EE12BF1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E0A89D-DC67-A8BD-4B5B-1B7858248B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701E12-AE3A-DFAD-D2B4-13BE7CE6667D}"/>
              </a:ext>
            </a:extLst>
          </p:cNvPr>
          <p:cNvSpPr/>
          <p:nvPr/>
        </p:nvSpPr>
        <p:spPr>
          <a:xfrm>
            <a:off x="1010652" y="2213811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A40CF1-D1C8-6844-2E7F-1E367DF83459}"/>
              </a:ext>
            </a:extLst>
          </p:cNvPr>
          <p:cNvSpPr/>
          <p:nvPr/>
        </p:nvSpPr>
        <p:spPr>
          <a:xfrm>
            <a:off x="1010652" y="3579084"/>
            <a:ext cx="224589" cy="192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424A3B5-1804-4424-BA23-2E0CD9B54EE0}"/>
              </a:ext>
            </a:extLst>
          </p:cNvPr>
          <p:cNvCxnSpPr>
            <a:stCxn id="2" idx="1"/>
            <a:endCxn id="6" idx="1"/>
          </p:cNvCxnSpPr>
          <p:nvPr/>
        </p:nvCxnSpPr>
        <p:spPr>
          <a:xfrm rot="10800000" flipV="1">
            <a:off x="1010652" y="2310063"/>
            <a:ext cx="12700" cy="1365273"/>
          </a:xfrm>
          <a:prstGeom prst="bentConnector3">
            <a:avLst>
              <a:gd name="adj1" fmla="val 2936843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AA54C-DB18-4263-C06D-A4E5B23E0B06}"/>
              </a:ext>
            </a:extLst>
          </p:cNvPr>
          <p:cNvSpPr txBox="1"/>
          <p:nvPr/>
        </p:nvSpPr>
        <p:spPr>
          <a:xfrm>
            <a:off x="4922513" y="3506654"/>
            <a:ext cx="312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Both plots will have the </a:t>
            </a:r>
            <a:r>
              <a:rPr lang="en-US" sz="1400" b="1" dirty="0">
                <a:solidFill>
                  <a:srgbClr val="FFFF00"/>
                </a:solidFill>
              </a:rPr>
              <a:t>same</a:t>
            </a:r>
            <a:r>
              <a:rPr lang="en-US" sz="1400" dirty="0">
                <a:solidFill>
                  <a:srgbClr val="FFFF00"/>
                </a:solidFill>
              </a:rPr>
              <a:t>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/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B711D-6936-2916-8F71-9EEA60D6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177" y="1685374"/>
                <a:ext cx="73109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/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F5817E-4F86-F8B4-193B-E25FCD09D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638" y="3017881"/>
                <a:ext cx="834792" cy="314702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89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A2A93-80CA-1D4F-B4BE-1579193C02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340493"/>
            <a:ext cx="7704762" cy="51523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CDB924-226E-62E3-1953-EC2CC8F1259E}"/>
              </a:ext>
            </a:extLst>
          </p:cNvPr>
          <p:cNvGrpSpPr/>
          <p:nvPr/>
        </p:nvGrpSpPr>
        <p:grpSpPr>
          <a:xfrm>
            <a:off x="6105110" y="1258020"/>
            <a:ext cx="2763079" cy="923330"/>
            <a:chOff x="255607" y="4733522"/>
            <a:chExt cx="276307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F8779-0688-3FEE-4722-0D44C2638ECA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3D28EAC-DDD3-CD8D-EB6F-81CC88BE8CC8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654EF5-CB36-9121-D5C6-7351E1AEE189}"/>
              </a:ext>
            </a:extLst>
          </p:cNvPr>
          <p:cNvGrpSpPr/>
          <p:nvPr/>
        </p:nvGrpSpPr>
        <p:grpSpPr>
          <a:xfrm>
            <a:off x="3483186" y="131362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AB0E05F-069C-8A82-ED66-64E9B0AC9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0808E-8F4B-DB82-0616-5A98A170332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610CF-75EE-7FC3-5383-769F86FF0D8E}"/>
              </a:ext>
            </a:extLst>
          </p:cNvPr>
          <p:cNvGrpSpPr/>
          <p:nvPr/>
        </p:nvGrpSpPr>
        <p:grpSpPr>
          <a:xfrm>
            <a:off x="4489638" y="177128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E0F53C-AF53-5D7C-F4D1-7E2AC375A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89FD16-9796-2780-FBBD-EB31B8D9D6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7E1C5E-2C0A-9F04-A344-2836917186BA}"/>
              </a:ext>
            </a:extLst>
          </p:cNvPr>
          <p:cNvGrpSpPr/>
          <p:nvPr/>
        </p:nvGrpSpPr>
        <p:grpSpPr>
          <a:xfrm>
            <a:off x="4176360" y="2053930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45A8E-EE86-17FB-0DE1-296BC4D792F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59D0F5D-49E6-541F-478E-AAB3A12F29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430CD-8DA0-68D9-5B09-4D45B4708107}"/>
              </a:ext>
            </a:extLst>
          </p:cNvPr>
          <p:cNvGrpSpPr/>
          <p:nvPr/>
        </p:nvGrpSpPr>
        <p:grpSpPr>
          <a:xfrm>
            <a:off x="4109186" y="293261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85265-C1A7-E36A-5BD1-994CE23F76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D32534B-AE93-6F70-00DF-B90EFA927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650F77-968A-3A88-2580-7CE1CDE45BE0}"/>
              </a:ext>
            </a:extLst>
          </p:cNvPr>
          <p:cNvGrpSpPr/>
          <p:nvPr/>
        </p:nvGrpSpPr>
        <p:grpSpPr>
          <a:xfrm>
            <a:off x="3204565" y="3603838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F994E3-FA98-9442-F504-EC45C624FB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2B2B2A-D449-08DF-A4BD-D5887221D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1A7BE3C-CD10-C2BF-809A-C2184E36F05A}"/>
              </a:ext>
            </a:extLst>
          </p:cNvPr>
          <p:cNvSpPr/>
          <p:nvPr/>
        </p:nvSpPr>
        <p:spPr>
          <a:xfrm>
            <a:off x="3037924" y="3452810"/>
            <a:ext cx="3043789" cy="2208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CE2034-2EA8-6A4A-FDF3-4B6DD982D207}"/>
              </a:ext>
            </a:extLst>
          </p:cNvPr>
          <p:cNvGrpSpPr/>
          <p:nvPr/>
        </p:nvGrpSpPr>
        <p:grpSpPr>
          <a:xfrm>
            <a:off x="5173526" y="426787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00299F-4401-8F42-538A-D1A76D2157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1E38170-852A-93E0-C732-6ACAB4915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0E580-75BB-A0D1-6E07-78FF823A42A5}"/>
              </a:ext>
            </a:extLst>
          </p:cNvPr>
          <p:cNvGrpSpPr/>
          <p:nvPr/>
        </p:nvGrpSpPr>
        <p:grpSpPr>
          <a:xfrm>
            <a:off x="5520113" y="4960053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C33A01-01EF-0F9A-7ED6-1D0A940119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68C6F7E-554F-0EA1-C4DE-05F8C2AAC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DA4797-6E39-DC86-A9CD-33192A03C34F}"/>
              </a:ext>
            </a:extLst>
          </p:cNvPr>
          <p:cNvGrpSpPr/>
          <p:nvPr/>
        </p:nvGrpSpPr>
        <p:grpSpPr>
          <a:xfrm>
            <a:off x="5543397" y="56320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01043E-30D8-2337-9B5D-4BA9BFBE5B7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C7C1D8-0407-627A-9651-4D815B8BF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3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2D970-11E8-BF33-A943-6F3E123F2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1573721"/>
            <a:ext cx="8114286" cy="39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188196-E7B3-38D2-40B4-BEAC2A922032}"/>
              </a:ext>
            </a:extLst>
          </p:cNvPr>
          <p:cNvGrpSpPr/>
          <p:nvPr/>
        </p:nvGrpSpPr>
        <p:grpSpPr>
          <a:xfrm>
            <a:off x="3359411" y="1573721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AAAAB7-6E48-8AEF-25A5-9F7883E81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C92857-24B1-CB84-6102-2B2C5122BE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1C9568C-28BC-3B1F-DE84-F47D2EE05748}"/>
              </a:ext>
            </a:extLst>
          </p:cNvPr>
          <p:cNvGrpSpPr/>
          <p:nvPr/>
        </p:nvGrpSpPr>
        <p:grpSpPr>
          <a:xfrm>
            <a:off x="4631030" y="1504477"/>
            <a:ext cx="2763079" cy="923330"/>
            <a:chOff x="255607" y="4733522"/>
            <a:chExt cx="2763079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DFE5EA-9D1E-C96F-6314-4A1A89537933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5AB6A7DE-184F-77E3-E248-846E8ABB8397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B9DF7E-861C-4614-39FA-37D15581D1E0}"/>
              </a:ext>
            </a:extLst>
          </p:cNvPr>
          <p:cNvGrpSpPr/>
          <p:nvPr/>
        </p:nvGrpSpPr>
        <p:grpSpPr>
          <a:xfrm>
            <a:off x="2754846" y="2020690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F3E08EE-0DCD-8E05-87DF-4CC961B26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B5966D-19DE-C5F9-5097-61F2B88997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5B14FB8-D90E-62A5-872C-7776D9DC4DD3}"/>
              </a:ext>
            </a:extLst>
          </p:cNvPr>
          <p:cNvGrpSpPr/>
          <p:nvPr/>
        </p:nvGrpSpPr>
        <p:grpSpPr>
          <a:xfrm>
            <a:off x="2664505" y="225945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E76508-ED0A-E443-5182-64456B2E9A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3D266C4-5DE0-9E58-CABB-F7AF639A4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8871B-DADD-6CE8-880A-FB83634FBAE8}"/>
              </a:ext>
            </a:extLst>
          </p:cNvPr>
          <p:cNvGrpSpPr/>
          <p:nvPr/>
        </p:nvGrpSpPr>
        <p:grpSpPr>
          <a:xfrm>
            <a:off x="4859235" y="2497051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0FCA8-C633-0A53-E25C-59B427F0AD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AE344A-5862-E5EE-32F5-CF3F91952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D7E596-B764-B0B4-84C2-AD4A37FB1941}"/>
              </a:ext>
            </a:extLst>
          </p:cNvPr>
          <p:cNvGrpSpPr/>
          <p:nvPr/>
        </p:nvGrpSpPr>
        <p:grpSpPr>
          <a:xfrm>
            <a:off x="5844899" y="2714815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476DC6-97F3-BB19-C495-7513CE2B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C19E8A-6F6C-5949-3939-B90D9D9DD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C3EBB0-4353-D89C-C762-91125C57C524}"/>
              </a:ext>
            </a:extLst>
          </p:cNvPr>
          <p:cNvGrpSpPr/>
          <p:nvPr/>
        </p:nvGrpSpPr>
        <p:grpSpPr>
          <a:xfrm>
            <a:off x="4513468" y="293253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EF682-CA14-A5FE-46DD-8B7B40691B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B3EE28-37A4-313F-5C3E-BBDB934EA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3A816B-3B46-D0A7-8ACD-A07320F95768}"/>
              </a:ext>
            </a:extLst>
          </p:cNvPr>
          <p:cNvGrpSpPr/>
          <p:nvPr/>
        </p:nvGrpSpPr>
        <p:grpSpPr>
          <a:xfrm>
            <a:off x="3782603" y="342900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9AE6B53-B3CD-D272-6F80-FFFC12DB4F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74227C-20FF-9BD3-4C25-6EFCE5EEE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893BCC-8432-CFE8-B13B-6EE026298356}"/>
              </a:ext>
            </a:extLst>
          </p:cNvPr>
          <p:cNvGrpSpPr/>
          <p:nvPr/>
        </p:nvGrpSpPr>
        <p:grpSpPr>
          <a:xfrm>
            <a:off x="3101433" y="4087395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8CC777-B930-50F1-B4B4-E317918BBE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22B78D6-677C-E7A8-1509-913073D967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CE89C-817C-83CB-6168-9EC44082630F}"/>
              </a:ext>
            </a:extLst>
          </p:cNvPr>
          <p:cNvGrpSpPr/>
          <p:nvPr/>
        </p:nvGrpSpPr>
        <p:grpSpPr>
          <a:xfrm>
            <a:off x="6890871" y="476287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CAD162-3EE1-1C8A-BE6E-83EDCC2059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1B191AC-6DD0-2699-E2CA-08C42A479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A4C8843-340C-F40F-14CA-8AC1EA9C5FF4}"/>
              </a:ext>
            </a:extLst>
          </p:cNvPr>
          <p:cNvSpPr/>
          <p:nvPr/>
        </p:nvSpPr>
        <p:spPr>
          <a:xfrm>
            <a:off x="4149490" y="4858920"/>
            <a:ext cx="1028577" cy="2115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C4BCD-21F8-B77C-0660-5DC0A8E48FCD}"/>
              </a:ext>
            </a:extLst>
          </p:cNvPr>
          <p:cNvSpPr/>
          <p:nvPr/>
        </p:nvSpPr>
        <p:spPr>
          <a:xfrm>
            <a:off x="3957638" y="4820588"/>
            <a:ext cx="1504949" cy="287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9340F-77C5-BE76-5519-870EB7CC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5DF36F-BB60-448F-3D50-29CDA847CE2A}"/>
              </a:ext>
            </a:extLst>
          </p:cNvPr>
          <p:cNvSpPr/>
          <p:nvPr/>
        </p:nvSpPr>
        <p:spPr>
          <a:xfrm>
            <a:off x="7248701" y="4378194"/>
            <a:ext cx="525785" cy="2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0AD1F-34D3-2EFC-6837-FD0D8D3522FD}"/>
              </a:ext>
            </a:extLst>
          </p:cNvPr>
          <p:cNvSpPr/>
          <p:nvPr/>
        </p:nvSpPr>
        <p:spPr>
          <a:xfrm>
            <a:off x="4994908" y="5329238"/>
            <a:ext cx="470062" cy="182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C8100EF-4206-A098-3686-519DD071468C}"/>
              </a:ext>
            </a:extLst>
          </p:cNvPr>
          <p:cNvCxnSpPr>
            <a:stCxn id="2" idx="2"/>
            <a:endCxn id="4" idx="3"/>
          </p:cNvCxnSpPr>
          <p:nvPr/>
        </p:nvCxnSpPr>
        <p:spPr>
          <a:xfrm rot="5400000">
            <a:off x="6105084" y="4013751"/>
            <a:ext cx="766396" cy="20466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38C4B2-F3DE-4300-FE6B-E8E133533932}"/>
              </a:ext>
            </a:extLst>
          </p:cNvPr>
          <p:cNvCxnSpPr/>
          <p:nvPr/>
        </p:nvCxnSpPr>
        <p:spPr>
          <a:xfrm>
            <a:off x="3000139" y="4601497"/>
            <a:ext cx="1571861" cy="727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3944219"/>
                <a:ext cx="1494768" cy="276999"/>
              </a:xfrm>
              <a:prstGeom prst="rect">
                <a:avLst/>
              </a:prstGeom>
              <a:blipFill>
                <a:blip r:embed="rId15"/>
                <a:stretch>
                  <a:fillRect l="-2041" r="-32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201" y="3944219"/>
                <a:ext cx="1425840" cy="276999"/>
              </a:xfrm>
              <a:prstGeom prst="rect">
                <a:avLst/>
              </a:prstGeom>
              <a:blipFill>
                <a:blip r:embed="rId16"/>
                <a:stretch>
                  <a:fillRect l="-3419" r="-38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82719"/>
            <a:ext cx="602043" cy="1202786"/>
          </a:xfrm>
          <a:prstGeom prst="bentConnector3">
            <a:avLst>
              <a:gd name="adj1" fmla="val -3797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/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769F06-D25B-4447-37D7-5B01A9D0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29" y="3607752"/>
                <a:ext cx="1258678" cy="322717"/>
              </a:xfrm>
              <a:prstGeom prst="rect">
                <a:avLst/>
              </a:prstGeom>
              <a:blipFill>
                <a:blip r:embed="rId17"/>
                <a:stretch>
                  <a:fillRect l="-4369" r="-2427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/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21359-60D4-3544-5B6C-37D7AB27E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3607751"/>
                <a:ext cx="1258678" cy="322717"/>
              </a:xfrm>
              <a:prstGeom prst="rect">
                <a:avLst/>
              </a:prstGeom>
              <a:blipFill>
                <a:blip r:embed="rId18"/>
                <a:stretch>
                  <a:fillRect l="-3865" r="-241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812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66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00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EB0DD-9558-160E-9DDC-156DD362A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01 – Goals </a:t>
            </a:r>
            <a:r>
              <a:rPr lang="en-US" sz="3200" b="1" dirty="0">
                <a:latin typeface="+mn-lt"/>
              </a:rPr>
              <a:t>– Part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high-frequency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square wave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appears to be a </a:t>
            </a:r>
            <a:r>
              <a:rPr lang="en-US" sz="2400" b="1">
                <a:solidFill>
                  <a:srgbClr val="FF0000"/>
                </a:solidFill>
              </a:rPr>
              <a:t>complicated</a:t>
            </a:r>
            <a:r>
              <a:rPr lang="en-US" sz="2400"/>
              <a:t> waveform might be just a series of </a:t>
            </a:r>
            <a:r>
              <a:rPr lang="en-US" sz="2400" b="1">
                <a:solidFill>
                  <a:srgbClr val="00B050"/>
                </a:solidFill>
              </a:rPr>
              <a:t>simple</a:t>
            </a:r>
            <a:r>
              <a:rPr lang="en-US" sz="240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Underneath the perceived </a:t>
            </a:r>
            <a:r>
              <a:rPr lang="en-US" sz="2400" b="1">
                <a:solidFill>
                  <a:srgbClr val="0070C0"/>
                </a:solidFill>
              </a:rPr>
              <a:t>random</a:t>
            </a:r>
            <a:r>
              <a:rPr lang="en-US" sz="240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These simple waves may individually convey </a:t>
            </a:r>
            <a:r>
              <a:rPr lang="en-US" sz="2400" b="1">
                <a:solidFill>
                  <a:srgbClr val="7030A0"/>
                </a:solidFill>
              </a:rPr>
              <a:t>some important knowledge</a:t>
            </a:r>
            <a:r>
              <a:rPr lang="en-US" sz="2400"/>
              <a:t> about the true </a:t>
            </a:r>
            <a:r>
              <a:rPr lang="en-US" sz="2400" u="sng"/>
              <a:t>nature</a:t>
            </a:r>
            <a:r>
              <a:rPr lang="en-US" sz="240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The process of determining the underlying simple waveforms that make up a complicated wave is called </a:t>
            </a:r>
            <a:r>
              <a:rPr lang="en-US" sz="2400" b="1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79" y="4684038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08" y="4609226"/>
            <a:ext cx="2555813" cy="205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6" y="1737102"/>
            <a:ext cx="1438095" cy="1704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01D89C-3AA7-7A64-0F45-F30C3F53ABFE}"/>
              </a:ext>
            </a:extLst>
          </p:cNvPr>
          <p:cNvGrpSpPr/>
          <p:nvPr/>
        </p:nvGrpSpPr>
        <p:grpSpPr>
          <a:xfrm>
            <a:off x="2800953" y="1463252"/>
            <a:ext cx="3109930" cy="2930493"/>
            <a:chOff x="3017035" y="1463252"/>
            <a:chExt cx="3109930" cy="2930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7035" y="1463252"/>
              <a:ext cx="3109930" cy="2560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2EACCAC-5E7E-4D5F-A408-499417E86352}"/>
                </a:ext>
              </a:extLst>
            </p:cNvPr>
            <p:cNvSpPr txBox="1"/>
            <p:nvPr/>
          </p:nvSpPr>
          <p:spPr>
            <a:xfrm>
              <a:off x="3575978" y="4024413"/>
              <a:ext cx="174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rPr>
                <a:t>Argand Diagram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C45596-1A1D-C2E4-29CA-13EA405648AA}"/>
              </a:ext>
            </a:extLst>
          </p:cNvPr>
          <p:cNvGrpSpPr/>
          <p:nvPr/>
        </p:nvGrpSpPr>
        <p:grpSpPr>
          <a:xfrm>
            <a:off x="6485025" y="1517185"/>
            <a:ext cx="1870260" cy="2255665"/>
            <a:chOff x="6645090" y="1517185"/>
            <a:chExt cx="1870260" cy="22556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A431BB-F9F4-86B1-D6EE-B31342D52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4341" y="1517185"/>
              <a:ext cx="1336712" cy="16708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05F39B-9FA2-530A-303F-D2421C58E4B3}"/>
                </a:ext>
              </a:extLst>
            </p:cNvPr>
            <p:cNvSpPr txBox="1"/>
            <p:nvPr/>
          </p:nvSpPr>
          <p:spPr>
            <a:xfrm>
              <a:off x="6645090" y="3188075"/>
              <a:ext cx="18702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Jean-Robert Argand</a:t>
              </a:r>
            </a:p>
            <a:p>
              <a:pPr algn="ctr"/>
              <a:r>
                <a:rPr lang="en-US" sz="1600" dirty="0"/>
                <a:t>(1768-1822)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B87802-83D9-27CD-B654-1A789A612F44}"/>
              </a:ext>
            </a:extLst>
          </p:cNvPr>
          <p:cNvSpPr txBox="1"/>
          <p:nvPr/>
        </p:nvSpPr>
        <p:spPr>
          <a:xfrm>
            <a:off x="6619953" y="4685461"/>
            <a:ext cx="200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Polar Form </a:t>
            </a:r>
            <a:r>
              <a:rPr lang="en-US" sz="1600" dirty="0">
                <a:solidFill>
                  <a:srgbClr val="7030A0"/>
                </a:solidFill>
              </a:rPr>
              <a:t>of Complex Numbers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108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1AC39-0CE4-7C8A-A693-07B74D97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1" y="2445779"/>
            <a:ext cx="4138611" cy="29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2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sum of simple waves having potentially </a:t>
            </a:r>
            <a:r>
              <a:rPr lang="en-US" sz="2400" i="1" dirty="0"/>
              <a:t>non-integer</a:t>
            </a:r>
            <a:r>
              <a:rPr lang="en-US" sz="2400" dirty="0"/>
              <a:t> </a:t>
            </a:r>
            <a:r>
              <a:rPr lang="en-US" sz="2400" b="1" dirty="0"/>
              <a:t>amplitudes</a:t>
            </a:r>
            <a:r>
              <a:rPr lang="en-US" sz="2400" dirty="0"/>
              <a:t> but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b="1" dirty="0"/>
              <a:t>frequencies</a:t>
            </a:r>
            <a:r>
              <a:rPr lang="en-US" sz="2400" dirty="0"/>
              <a:t>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</a:t>
            </a:r>
            <a:r>
              <a:rPr lang="en-US" sz="2400" i="1" dirty="0"/>
              <a:t>integer</a:t>
            </a:r>
            <a:r>
              <a:rPr lang="en-US" sz="2400" dirty="0"/>
              <a:t>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b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793894" cy="276999"/>
              </a:xfrm>
              <a:prstGeom prst="rect">
                <a:avLst/>
              </a:prstGeom>
              <a:blipFill>
                <a:blip r:embed="rId4"/>
                <a:stretch>
                  <a:fillRect l="-9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superposition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41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42400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/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39A5E-3644-CA0F-FEFD-003568AF2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705" y="1552189"/>
                <a:ext cx="1356590" cy="276999"/>
              </a:xfrm>
              <a:prstGeom prst="rect">
                <a:avLst/>
              </a:prstGeom>
              <a:blipFill>
                <a:blip r:embed="rId6"/>
                <a:stretch>
                  <a:fillRect l="-5856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964"/>
          <a:stretch/>
        </p:blipFill>
        <p:spPr>
          <a:xfrm>
            <a:off x="914857" y="1783458"/>
            <a:ext cx="7314285" cy="4438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/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6C694F-C146-2EBF-9DF4-0D66EB95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72" y="1512182"/>
                <a:ext cx="1975413" cy="276999"/>
              </a:xfrm>
              <a:prstGeom prst="rect">
                <a:avLst/>
              </a:prstGeom>
              <a:blipFill>
                <a:blip r:embed="rId5"/>
                <a:stretch>
                  <a:fillRect l="-3704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14F1FD-BD54-7CE4-AC35-A36044C7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6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70640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/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0955CD-5D12-7F78-B419-6A63C9B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63" y="1512182"/>
                <a:ext cx="1484829" cy="276999"/>
              </a:xfrm>
              <a:prstGeom prst="rect">
                <a:avLst/>
              </a:prstGeom>
              <a:blipFill>
                <a:blip r:embed="rId5"/>
                <a:stretch>
                  <a:fillRect l="-535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895E9F-8D91-4BA7-5A82-BAEDB754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292"/>
          <a:stretch/>
        </p:blipFill>
        <p:spPr>
          <a:xfrm>
            <a:off x="914857" y="1798572"/>
            <a:ext cx="7314285" cy="4423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1860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/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27C3D3-78B9-D26A-AE97-27FF99D0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32" y="1512182"/>
                <a:ext cx="2231893" cy="276999"/>
              </a:xfrm>
              <a:prstGeom prst="rect">
                <a:avLst/>
              </a:prstGeom>
              <a:blipFill>
                <a:blip r:embed="rId5"/>
                <a:stretch>
                  <a:fillRect l="-327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0BB936-F7ED-7922-9A6D-706F21E7D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7408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/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AEF74-B4F9-2E6C-B8C5-3381E45BA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252" y="1512182"/>
                <a:ext cx="2103653" cy="276999"/>
              </a:xfrm>
              <a:prstGeom prst="rect">
                <a:avLst/>
              </a:prstGeom>
              <a:blipFill>
                <a:blip r:embed="rId5"/>
                <a:stretch>
                  <a:fillRect l="-347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AFCEA7-6F54-09FB-8618-E25DC294D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82"/>
          <a:stretch/>
        </p:blipFill>
        <p:spPr>
          <a:xfrm>
            <a:off x="914857" y="1821242"/>
            <a:ext cx="7314285" cy="4401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37962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/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4D88D1-77D6-2509-9897-38691065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43" y="1512182"/>
                <a:ext cx="2005869" cy="276999"/>
              </a:xfrm>
              <a:prstGeom prst="rect">
                <a:avLst/>
              </a:prstGeom>
              <a:blipFill>
                <a:blip r:embed="rId5"/>
                <a:stretch>
                  <a:fillRect l="-3647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A9CC93-D4D2-D2C1-9B09-5A2BB106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55"/>
          <a:stretch/>
        </p:blipFill>
        <p:spPr>
          <a:xfrm>
            <a:off x="914857" y="1806128"/>
            <a:ext cx="7314285" cy="441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0786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/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7F79A-898C-21F0-9154-0675D91A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023" y="1512182"/>
                <a:ext cx="2134109" cy="276999"/>
              </a:xfrm>
              <a:prstGeom prst="rect">
                <a:avLst/>
              </a:prstGeom>
              <a:blipFill>
                <a:blip r:embed="rId5"/>
                <a:stretch>
                  <a:fillRect l="-342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F1D2-E827-3A91-3FD5-FB315F74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927506"/>
            <a:ext cx="4459296" cy="715132"/>
            <a:chOff x="2102009" y="1563829"/>
            <a:chExt cx="4459296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4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35694" cy="662326"/>
              <a:chOff x="4725611" y="1616635"/>
              <a:chExt cx="1835694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3569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9838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8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40402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5101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only time the </a:t>
            </a:r>
            <a:r>
              <a:rPr lang="en-US" b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/>
              <a:t>of two sinusoids is </a:t>
            </a:r>
            <a:r>
              <a:rPr lang="en-US" b="1">
                <a:solidFill>
                  <a:srgbClr val="FF0000"/>
                </a:solidFill>
              </a:rPr>
              <a:t>&gt; 0</a:t>
            </a:r>
            <a:r>
              <a:rPr lang="en-US"/>
              <a:t> is when </a:t>
            </a:r>
            <a:r>
              <a:rPr lang="en-US" b="1"/>
              <a:t>both waves have </a:t>
            </a:r>
            <a:r>
              <a:rPr lang="en-US" b="1" u="sng"/>
              <a:t>matching</a:t>
            </a:r>
            <a:r>
              <a:rPr lang="en-US" b="1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203874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309510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88B09-5B65-F546-3902-6EA9F7CFB05D}"/>
              </a:ext>
            </a:extLst>
          </p:cNvPr>
          <p:cNvSpPr txBox="1"/>
          <p:nvPr/>
        </p:nvSpPr>
        <p:spPr>
          <a:xfrm>
            <a:off x="504517" y="5096589"/>
            <a:ext cx="813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(k) waves (each having an increasing integer frequency)</a:t>
            </a:r>
          </a:p>
          <a:p>
            <a:pPr algn="ctr"/>
            <a:r>
              <a:rPr lang="en-US" dirty="0"/>
              <a:t>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(n) wave</a:t>
            </a:r>
            <a:r>
              <a:rPr lang="en-US" b="1" dirty="0"/>
              <a:t>, </a:t>
            </a:r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b="1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can possibly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30F5B6-620B-BAB3-ABC3-AA6D5C397BFD}"/>
              </a:ext>
            </a:extLst>
          </p:cNvPr>
          <p:cNvSpPr txBox="1"/>
          <p:nvPr/>
        </p:nvSpPr>
        <p:spPr>
          <a:xfrm>
            <a:off x="2003710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D7078-AA86-1F90-B212-B45D2E9C0DEE}"/>
              </a:ext>
            </a:extLst>
          </p:cNvPr>
          <p:cNvSpPr txBox="1"/>
          <p:nvPr/>
        </p:nvSpPr>
        <p:spPr>
          <a:xfrm>
            <a:off x="259503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B560D8-654A-917F-4A75-E22B3A537A24}"/>
              </a:ext>
            </a:extLst>
          </p:cNvPr>
          <p:cNvSpPr/>
          <p:nvPr/>
        </p:nvSpPr>
        <p:spPr>
          <a:xfrm>
            <a:off x="1194900" y="2168389"/>
            <a:ext cx="764075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BC89E0-A27E-18BB-B5A0-76A1A31D5921}"/>
              </a:ext>
            </a:extLst>
          </p:cNvPr>
          <p:cNvSpPr/>
          <p:nvPr/>
        </p:nvSpPr>
        <p:spPr>
          <a:xfrm>
            <a:off x="1978399" y="2168389"/>
            <a:ext cx="684792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21C682B-9577-C57D-5BF4-08AEBF942B62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16200000" flipH="1">
            <a:off x="1100813" y="1692264"/>
            <a:ext cx="434420" cy="51782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B8114F-1441-41C0-81FC-F56C8A65AD93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rot="5400000">
            <a:off x="2208612" y="1846152"/>
            <a:ext cx="434420" cy="21005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  <p:bldP spid="13" grpId="0"/>
      <p:bldP spid="23" grpId="0" animBg="1"/>
      <p:bldP spid="24" grpId="0" animBg="1"/>
      <p:bldP spid="25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312477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28" r="-86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99460"/>
            <a:ext cx="2381115" cy="1356610"/>
            <a:chOff x="2370120" y="2908092"/>
            <a:chExt cx="238111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628" r="-86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20188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2018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2018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62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2018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62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50659" cy="1356610"/>
            <a:chOff x="2400576" y="2908092"/>
            <a:chExt cx="235065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047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6190" r="-95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88973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889731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88973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890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889731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890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19229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10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628" r="-86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6047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6190" r="-95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112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112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512" r="-46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6061" r="-43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6512" r="-46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6667" r="-47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6149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61491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104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61491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61491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104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34343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718358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603" r="-4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6161" r="-47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37885" cy="1356610"/>
            <a:chOff x="2513350" y="2908092"/>
            <a:chExt cx="223788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11321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6019" r="-46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09104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603" r="-43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1132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6019" r="-4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280863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6161" r="-47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1948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194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769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194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194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7692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30" y="1173449"/>
                <a:ext cx="8169352" cy="622799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3" y="5413164"/>
            <a:ext cx="1953684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7" y="2476689"/>
            <a:ext cx="2108102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6" y="4405069"/>
            <a:ext cx="2049406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49247"/>
            <a:ext cx="1987475" cy="2580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914650" y="1649277"/>
            <a:ext cx="492442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11EC5A-250A-2DC0-FBA2-98E69964A72C}"/>
              </a:ext>
            </a:extLst>
          </p:cNvPr>
          <p:cNvSpPr txBox="1"/>
          <p:nvPr/>
        </p:nvSpPr>
        <p:spPr>
          <a:xfrm>
            <a:off x="1952435" y="504280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CA831-AB88-6A5D-2340-2FCC09A4940F}"/>
              </a:ext>
            </a:extLst>
          </p:cNvPr>
          <p:cNvSpPr txBox="1"/>
          <p:nvPr/>
        </p:nvSpPr>
        <p:spPr>
          <a:xfrm>
            <a:off x="208228" y="504280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F67E0-5D1F-3EB0-18BC-83689DEAE953}"/>
              </a:ext>
            </a:extLst>
          </p:cNvPr>
          <p:cNvSpPr/>
          <p:nvPr/>
        </p:nvSpPr>
        <p:spPr>
          <a:xfrm>
            <a:off x="1043366" y="1361022"/>
            <a:ext cx="44015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B62B4-CAD8-76AC-BC93-B21293CD98C3}"/>
              </a:ext>
            </a:extLst>
          </p:cNvPr>
          <p:cNvSpPr/>
          <p:nvPr/>
        </p:nvSpPr>
        <p:spPr>
          <a:xfrm>
            <a:off x="1483520" y="1360159"/>
            <a:ext cx="414716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44D078-CCFC-D721-879B-E6C95E32DD3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861156" y="958734"/>
            <a:ext cx="548965" cy="255609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B48B3D-EE8E-2593-4C04-A63B8F291913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1811175" y="691760"/>
            <a:ext cx="548102" cy="78869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1" grpId="0" animBg="1"/>
      <p:bldP spid="147" grpId="0" animBg="1"/>
      <p:bldP spid="152" grpId="0" animBg="1"/>
      <p:bldP spid="157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699800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5841664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39A0E-7D5E-1F39-8E63-5E3E05729F20}"/>
              </a:ext>
            </a:extLst>
          </p:cNvPr>
          <p:cNvSpPr txBox="1"/>
          <p:nvPr/>
        </p:nvSpPr>
        <p:spPr>
          <a:xfrm>
            <a:off x="1034041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7872B5-A6CF-2F9F-EFB7-7C6E456E6675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D302B-66BE-4304-8E4D-429812CE98D4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16D796-BA42-D3D9-4FE8-8FB1A3FBD3D7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A5A1DB-2823-0FCB-73B8-C7DDD5D5BB0F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3671334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88129C-DE5A-9910-AFEC-44894006215C}"/>
              </a:ext>
            </a:extLst>
          </p:cNvPr>
          <p:cNvCxnSpPr>
            <a:cxnSpLocks/>
          </p:cNvCxnSpPr>
          <p:nvPr/>
        </p:nvCxnSpPr>
        <p:spPr>
          <a:xfrm>
            <a:off x="4252846" y="2765716"/>
            <a:ext cx="1159735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473282-308F-325A-8AF1-EA1FDB0DC563}"/>
              </a:ext>
            </a:extLst>
          </p:cNvPr>
          <p:cNvCxnSpPr>
            <a:cxnSpLocks/>
          </p:cNvCxnSpPr>
          <p:nvPr/>
        </p:nvCxnSpPr>
        <p:spPr>
          <a:xfrm>
            <a:off x="5715970" y="2765716"/>
            <a:ext cx="134567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638639-5F6E-47AB-607E-BCF8B3BE20B8}"/>
              </a:ext>
            </a:extLst>
          </p:cNvPr>
          <p:cNvCxnSpPr>
            <a:cxnSpLocks/>
          </p:cNvCxnSpPr>
          <p:nvPr/>
        </p:nvCxnSpPr>
        <p:spPr>
          <a:xfrm flipH="1">
            <a:off x="6280150" y="2765716"/>
            <a:ext cx="1187869" cy="1210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AB42E22-0D51-62E4-42E7-97E0983FD84C}"/>
              </a:ext>
            </a:extLst>
          </p:cNvPr>
          <p:cNvSpPr/>
          <p:nvPr/>
        </p:nvSpPr>
        <p:spPr>
          <a:xfrm>
            <a:off x="2395437" y="2349443"/>
            <a:ext cx="118786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8B2B8A-CD1C-28E0-C995-EF9B76E0B0C9}"/>
              </a:ext>
            </a:extLst>
          </p:cNvPr>
          <p:cNvCxnSpPr>
            <a:cxnSpLocks/>
          </p:cNvCxnSpPr>
          <p:nvPr/>
        </p:nvCxnSpPr>
        <p:spPr>
          <a:xfrm>
            <a:off x="2989371" y="2720025"/>
            <a:ext cx="1080399" cy="12566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0" grpId="0"/>
      <p:bldP spid="2" grpId="0" animBg="1"/>
      <p:bldP spid="21" grpId="0"/>
      <p:bldP spid="25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439218"/>
                <a:ext cx="5920980" cy="276999"/>
              </a:xfrm>
              <a:prstGeom prst="rect">
                <a:avLst/>
              </a:prstGeom>
              <a:blipFill>
                <a:blip r:embed="rId3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n>
                                        <a:solidFill>
                                          <a:sysClr val="windowText" lastClr="000000"/>
                                        </a:solidFill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n>
                                            <a:solidFill>
                                              <a:sysClr val="windowText" lastClr="000000"/>
                                            </a:solidFill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n>
                                                <a:solidFill>
                                                  <a:sysClr val="windowText" lastClr="000000"/>
                                                </a:solidFill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9" y="2134342"/>
                <a:ext cx="770255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b="0" i="1" smtClean="0">
                                          <a:ln>
                                            <a:solidFill>
                                              <a:srgbClr val="00B050"/>
                                            </a:solidFill>
                                          </a:ln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7" y="3653122"/>
                <a:ext cx="6303905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695673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882199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2911566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2887522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702942" y="2349443"/>
            <a:ext cx="1259889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076022" y="2985958"/>
            <a:ext cx="499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</a:rPr>
              <a:t>Integral of Sum = Sum of Integrals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 (Amplitudes are </a:t>
            </a:r>
            <a:r>
              <a:rPr lang="en-US" sz="1600" i="1">
                <a:solidFill>
                  <a:srgbClr val="7030A0"/>
                </a:solidFill>
              </a:rPr>
              <a:t>constant</a:t>
            </a:r>
            <a:r>
              <a:rPr lang="en-US" sz="1600">
                <a:solidFill>
                  <a:srgbClr val="7030A0"/>
                </a:solidFill>
              </a:rPr>
              <a:t> and move </a:t>
            </a:r>
            <a:r>
              <a:rPr lang="en-US" sz="1600" b="1">
                <a:solidFill>
                  <a:srgbClr val="7030A0"/>
                </a:solidFill>
              </a:rPr>
              <a:t>outside</a:t>
            </a:r>
            <a:r>
              <a:rPr lang="en-US" sz="1600">
                <a:solidFill>
                  <a:srgbClr val="7030A0"/>
                </a:solidFill>
              </a:rPr>
              <a:t> the Integral)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741A-C4F6-1181-3947-9182CC82BA86}"/>
              </a:ext>
            </a:extLst>
          </p:cNvPr>
          <p:cNvSpPr txBox="1"/>
          <p:nvPr/>
        </p:nvSpPr>
        <p:spPr>
          <a:xfrm>
            <a:off x="1755471" y="1726721"/>
            <a:ext cx="563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But how do we determine the </a:t>
            </a:r>
            <a:r>
              <a:rPr lang="en-US" sz="1600" b="1" dirty="0">
                <a:solidFill>
                  <a:srgbClr val="7030A0"/>
                </a:solidFill>
              </a:rPr>
              <a:t>amplitudes</a:t>
            </a:r>
            <a:r>
              <a:rPr lang="en-US" sz="1600" dirty="0">
                <a:solidFill>
                  <a:srgbClr val="7030A0"/>
                </a:solidFill>
              </a:rPr>
              <a:t> of the </a:t>
            </a:r>
            <a:r>
              <a:rPr lang="en-US" sz="1600" i="1" dirty="0">
                <a:solidFill>
                  <a:srgbClr val="7030A0"/>
                </a:solidFill>
              </a:rPr>
              <a:t>simple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5A39-71B6-8C5D-66CC-9E52A96D894A}"/>
              </a:ext>
            </a:extLst>
          </p:cNvPr>
          <p:cNvCxnSpPr>
            <a:cxnSpLocks/>
          </p:cNvCxnSpPr>
          <p:nvPr/>
        </p:nvCxnSpPr>
        <p:spPr>
          <a:xfrm flipV="1">
            <a:off x="5167380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A567E5-905E-1302-0C92-7643C42B11DA}"/>
              </a:ext>
            </a:extLst>
          </p:cNvPr>
          <p:cNvCxnSpPr>
            <a:cxnSpLocks/>
          </p:cNvCxnSpPr>
          <p:nvPr/>
        </p:nvCxnSpPr>
        <p:spPr>
          <a:xfrm flipV="1">
            <a:off x="6803492" y="2456635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088027-9C39-3090-F813-29997ECC569D}"/>
              </a:ext>
            </a:extLst>
          </p:cNvPr>
          <p:cNvCxnSpPr>
            <a:cxnSpLocks/>
          </p:cNvCxnSpPr>
          <p:nvPr/>
        </p:nvCxnSpPr>
        <p:spPr>
          <a:xfrm flipV="1">
            <a:off x="2234352" y="2456634"/>
            <a:ext cx="1366315" cy="21510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270071-36A8-5FE8-4265-7EDACE050793}"/>
              </a:ext>
            </a:extLst>
          </p:cNvPr>
          <p:cNvSpPr txBox="1"/>
          <p:nvPr/>
        </p:nvSpPr>
        <p:spPr>
          <a:xfrm>
            <a:off x="1085317" y="3389246"/>
            <a:ext cx="64078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F89987-C2D7-800C-48C9-C09BC9E2758A}"/>
              </a:ext>
            </a:extLst>
          </p:cNvPr>
          <p:cNvCxnSpPr>
            <a:cxnSpLocks/>
          </p:cNvCxnSpPr>
          <p:nvPr/>
        </p:nvCxnSpPr>
        <p:spPr>
          <a:xfrm flipV="1">
            <a:off x="2560320" y="1716217"/>
            <a:ext cx="54293" cy="7168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8D34DA-A58F-7B27-6D53-333F36D4E8CB}"/>
              </a:ext>
            </a:extLst>
          </p:cNvPr>
          <p:cNvCxnSpPr>
            <a:cxnSpLocks/>
          </p:cNvCxnSpPr>
          <p:nvPr/>
        </p:nvCxnSpPr>
        <p:spPr>
          <a:xfrm flipV="1">
            <a:off x="3889513" y="1716217"/>
            <a:ext cx="22881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D10B73-5CC6-329C-46F8-5EF420C28979}"/>
              </a:ext>
            </a:extLst>
          </p:cNvPr>
          <p:cNvCxnSpPr>
            <a:cxnSpLocks/>
          </p:cNvCxnSpPr>
          <p:nvPr/>
        </p:nvCxnSpPr>
        <p:spPr>
          <a:xfrm flipH="1" flipV="1">
            <a:off x="5231606" y="1716217"/>
            <a:ext cx="83344" cy="727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70F7C9-C2B0-9BB8-336C-B2EB90CAB9EC}"/>
              </a:ext>
            </a:extLst>
          </p:cNvPr>
          <p:cNvCxnSpPr>
            <a:cxnSpLocks/>
          </p:cNvCxnSpPr>
          <p:nvPr/>
        </p:nvCxnSpPr>
        <p:spPr>
          <a:xfrm flipH="1" flipV="1">
            <a:off x="6565106" y="1695450"/>
            <a:ext cx="241211" cy="7376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7B6E-0033-1C56-A12A-B417F5CB4066}"/>
              </a:ext>
            </a:extLst>
          </p:cNvPr>
          <p:cNvCxnSpPr>
            <a:cxnSpLocks/>
          </p:cNvCxnSpPr>
          <p:nvPr/>
        </p:nvCxnSpPr>
        <p:spPr>
          <a:xfrm>
            <a:off x="4355306" y="2726531"/>
            <a:ext cx="514350" cy="12501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4E2595-6F69-7F7A-E788-EEABC03DE566}"/>
              </a:ext>
            </a:extLst>
          </p:cNvPr>
          <p:cNvCxnSpPr>
            <a:cxnSpLocks/>
          </p:cNvCxnSpPr>
          <p:nvPr/>
        </p:nvCxnSpPr>
        <p:spPr>
          <a:xfrm>
            <a:off x="5912644" y="2764631"/>
            <a:ext cx="342900" cy="1202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B4EF79-5106-B130-379D-B0AFB9893E1A}"/>
              </a:ext>
            </a:extLst>
          </p:cNvPr>
          <p:cNvCxnSpPr>
            <a:cxnSpLocks/>
          </p:cNvCxnSpPr>
          <p:nvPr/>
        </p:nvCxnSpPr>
        <p:spPr>
          <a:xfrm flipH="1">
            <a:off x="6691313" y="2765716"/>
            <a:ext cx="776706" cy="1213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F98B86-5AC4-434A-6CF1-5D2D1719DEB4}"/>
              </a:ext>
            </a:extLst>
          </p:cNvPr>
          <p:cNvCxnSpPr>
            <a:cxnSpLocks/>
          </p:cNvCxnSpPr>
          <p:nvPr/>
        </p:nvCxnSpPr>
        <p:spPr>
          <a:xfrm flipH="1">
            <a:off x="2962275" y="2720025"/>
            <a:ext cx="27096" cy="12423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  <p:bldP spid="31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</a:t>
            </a:r>
            <a:r>
              <a:rPr lang="en-US" sz="2400" u="sng" dirty="0"/>
              <a:t>sufficiently small</a:t>
            </a:r>
            <a:r>
              <a:rPr lang="en-US" sz="2400" dirty="0"/>
              <a:t> – this is analogous to taking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  <a:r>
              <a:rPr lang="en-US" sz="2400" dirty="0"/>
              <a:t> as the </a:t>
            </a:r>
            <a:r>
              <a:rPr lang="en-US" sz="2400" b="1" dirty="0"/>
              <a:t>width</a:t>
            </a:r>
            <a:r>
              <a:rPr lang="en-US" sz="2400" dirty="0"/>
              <a:t> of each rectangular area strip approaches zero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A5F93-0D94-550A-DF75-1B060177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40D654-7C21-3CE6-A808-FE86AAEF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7" t="13005" r="1617" b="922"/>
          <a:stretch>
            <a:fillRect/>
          </a:stretch>
        </p:blipFill>
        <p:spPr>
          <a:xfrm>
            <a:off x="1612232" y="1796718"/>
            <a:ext cx="5927558" cy="4475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D4A25-E26F-5D2B-D4D0-03C927A2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58F39-5599-E04B-6CD6-63EC1AEA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9F76EF43-2B7F-702B-A51C-8898501A7673}"/>
              </a:ext>
            </a:extLst>
          </p:cNvPr>
          <p:cNvSpPr/>
          <p:nvPr/>
        </p:nvSpPr>
        <p:spPr>
          <a:xfrm>
            <a:off x="6063710" y="2104137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/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4E6CB-ADB3-420B-32D9-EA52706A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4883078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/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728B4-E6D7-8BAC-F91C-340AF5884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4883078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F893A8A-D180-FE79-4565-54B92E1B7BF0}"/>
              </a:ext>
            </a:extLst>
          </p:cNvPr>
          <p:cNvGrpSpPr/>
          <p:nvPr/>
        </p:nvGrpSpPr>
        <p:grpSpPr>
          <a:xfrm>
            <a:off x="6919451" y="3752495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D39400E-338C-2640-9575-4AFAB9F3B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66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B661DB-1F28-1599-556E-8413A3D27139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5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98292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04" y="1452065"/>
                <a:ext cx="3082189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98" y="2424812"/>
                <a:ext cx="112883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3031950"/>
                <a:ext cx="560602" cy="276999"/>
              </a:xfrm>
              <a:prstGeom prst="rect">
                <a:avLst/>
              </a:prstGeom>
              <a:blipFill>
                <a:blip r:embed="rId6"/>
                <a:stretch>
                  <a:fillRect l="-14130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18" y="3137907"/>
                <a:ext cx="253171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7" y="1528468"/>
                <a:ext cx="3111557" cy="653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63863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70449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70449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87792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945695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63905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918034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121" y="5868152"/>
                <a:ext cx="170649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64655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547526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547526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71214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720786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106044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175733" y="4001609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655640" y="1664592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0"/>
          </p:cNvCxnSpPr>
          <p:nvPr/>
        </p:nvCxnSpPr>
        <p:spPr>
          <a:xfrm rot="16200000" flipV="1">
            <a:off x="4314066" y="-1819193"/>
            <a:ext cx="56194" cy="7023763"/>
          </a:xfrm>
          <a:prstGeom prst="bentConnector3">
            <a:avLst>
              <a:gd name="adj1" fmla="val 641294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144636" y="2942986"/>
            <a:ext cx="253241" cy="1864004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96812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6583824" y="5020599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/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Same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9CC7C8-7FBA-52E7-4C2C-7C90DF37D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683" y="5771214"/>
                <a:ext cx="840250" cy="738664"/>
              </a:xfrm>
              <a:prstGeom prst="rect">
                <a:avLst/>
              </a:prstGeom>
              <a:blipFill>
                <a:blip r:embed="rId15"/>
                <a:stretch>
                  <a:fillRect t="-1653" r="-2174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/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D5516-AE50-70A2-ADA3-0086562CB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0" y="1645548"/>
                <a:ext cx="293784" cy="369332"/>
              </a:xfrm>
              <a:prstGeom prst="rect">
                <a:avLst/>
              </a:prstGeom>
              <a:blipFill>
                <a:blip r:embed="rId16"/>
                <a:stretch>
                  <a:fillRect r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/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the number of samples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745A1-1BAF-326D-1BBB-0BF14671F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45" y="5527764"/>
                <a:ext cx="1620710" cy="584775"/>
              </a:xfrm>
              <a:prstGeom prst="rect">
                <a:avLst/>
              </a:prstGeom>
              <a:blipFill>
                <a:blip r:embed="rId17"/>
                <a:stretch>
                  <a:fillRect t="-3125" r="-338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3" grpId="0"/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2923173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99" y="2153538"/>
                <a:ext cx="3951851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579856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06648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498" y="4368025"/>
                <a:ext cx="170649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 Value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961" y="6122120"/>
                <a:ext cx="2292616" cy="369332"/>
              </a:xfrm>
              <a:prstGeom prst="rect">
                <a:avLst/>
              </a:prstGeom>
              <a:blipFill>
                <a:blip r:embed="rId10"/>
                <a:stretch>
                  <a:fillRect t="-8197" r="-5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4635610" y="2153538"/>
            <a:ext cx="1617215" cy="834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259128" y="1840582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71904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193805" y="2740653"/>
            <a:ext cx="736737" cy="88729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>
            <a:cxnSpLocks/>
          </p:cNvCxnSpPr>
          <p:nvPr/>
        </p:nvCxnSpPr>
        <p:spPr>
          <a:xfrm flipV="1">
            <a:off x="5462745" y="4618007"/>
            <a:ext cx="314168" cy="18667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>
            <a:cxnSpLocks/>
          </p:cNvCxnSpPr>
          <p:nvPr/>
        </p:nvCxnSpPr>
        <p:spPr>
          <a:xfrm flipV="1">
            <a:off x="6272963" y="4438137"/>
            <a:ext cx="274675" cy="192423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1CA8AB-D289-7968-60A2-7739EF8C7390}"/>
              </a:ext>
            </a:extLst>
          </p:cNvPr>
          <p:cNvSpPr txBox="1"/>
          <p:nvPr/>
        </p:nvSpPr>
        <p:spPr>
          <a:xfrm>
            <a:off x="1412699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238BC-62A7-D9A9-4149-9D256DC6B7C0}"/>
              </a:ext>
            </a:extLst>
          </p:cNvPr>
          <p:cNvSpPr txBox="1"/>
          <p:nvPr/>
        </p:nvSpPr>
        <p:spPr>
          <a:xfrm>
            <a:off x="5186453" y="3044708"/>
            <a:ext cx="1133781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  <a:p>
            <a:pPr algn="ctr"/>
            <a:r>
              <a:rPr lang="en-US" sz="14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A19E5-209F-6793-BBD8-1247BDE9677A}"/>
              </a:ext>
            </a:extLst>
          </p:cNvPr>
          <p:cNvSpPr txBox="1"/>
          <p:nvPr/>
        </p:nvSpPr>
        <p:spPr>
          <a:xfrm>
            <a:off x="7301646" y="4555252"/>
            <a:ext cx="140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See prior slide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C9A744-BE2D-AAF8-94F4-D82BC927D7A3}"/>
              </a:ext>
            </a:extLst>
          </p:cNvPr>
          <p:cNvSpPr/>
          <p:nvPr/>
        </p:nvSpPr>
        <p:spPr>
          <a:xfrm>
            <a:off x="5462745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F0336D3-11DD-4532-79BE-0C643FBB704C}"/>
              </a:ext>
            </a:extLst>
          </p:cNvPr>
          <p:cNvCxnSpPr>
            <a:endCxn id="54" idx="1"/>
          </p:cNvCxnSpPr>
          <p:nvPr/>
        </p:nvCxnSpPr>
        <p:spPr>
          <a:xfrm rot="5400000">
            <a:off x="4825997" y="4748037"/>
            <a:ext cx="1744590" cy="110104"/>
          </a:xfrm>
          <a:prstGeom prst="bentConnector4">
            <a:avLst>
              <a:gd name="adj1" fmla="val 22840"/>
              <a:gd name="adj2" fmla="val 589266"/>
            </a:avLst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E8F7B-84C2-8432-860B-FEB20F42704D}"/>
              </a:ext>
            </a:extLst>
          </p:cNvPr>
          <p:cNvSpPr/>
          <p:nvPr/>
        </p:nvSpPr>
        <p:spPr>
          <a:xfrm>
            <a:off x="1707578" y="3578729"/>
            <a:ext cx="597388" cy="34126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/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:r>
                  <a:rPr lang="en-US" u="sng" dirty="0">
                    <a:solidFill>
                      <a:srgbClr val="FF0000"/>
                    </a:solidFill>
                  </a:rPr>
                  <a:t>first</a:t>
                </a:r>
                <a:r>
                  <a:rPr lang="en-US" dirty="0">
                    <a:solidFill>
                      <a:srgbClr val="FF0000"/>
                    </a:solidFill>
                  </a:rPr>
                  <a:t> DFT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should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 while all later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must</a:t>
                </a:r>
                <a:r>
                  <a:rPr lang="en-US" dirty="0">
                    <a:solidFill>
                      <a:srgbClr val="FF0000"/>
                    </a:solidFill>
                  </a:rPr>
                  <a:t> be multiplied by 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740D99-ACEA-1B30-5F3C-024AA2A6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7" y="5284326"/>
                <a:ext cx="3466172" cy="923330"/>
              </a:xfrm>
              <a:prstGeom prst="rect">
                <a:avLst/>
              </a:prstGeom>
              <a:blipFill>
                <a:blip r:embed="rId11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2DCB32B-2F70-13AD-BF1A-B565EC93D204}"/>
              </a:ext>
            </a:extLst>
          </p:cNvPr>
          <p:cNvSpPr/>
          <p:nvPr/>
        </p:nvSpPr>
        <p:spPr>
          <a:xfrm>
            <a:off x="5776913" y="5526157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20EBBDD-61E4-C0A6-A118-1A2F1EF6998D}"/>
              </a:ext>
            </a:extLst>
          </p:cNvPr>
          <p:cNvCxnSpPr>
            <a:cxnSpLocks/>
            <a:stCxn id="34" idx="0"/>
            <a:endCxn id="14" idx="2"/>
          </p:cNvCxnSpPr>
          <p:nvPr/>
        </p:nvCxnSpPr>
        <p:spPr>
          <a:xfrm rot="16200000" flipH="1" flipV="1">
            <a:off x="4023617" y="3820750"/>
            <a:ext cx="867652" cy="3906160"/>
          </a:xfrm>
          <a:prstGeom prst="bentConnector5">
            <a:avLst>
              <a:gd name="adj1" fmla="val -26347"/>
              <a:gd name="adj2" fmla="val 28972"/>
              <a:gd name="adj3" fmla="val 12634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8D7A4A6-E2F7-6919-1C7D-098E16DCF404}"/>
              </a:ext>
            </a:extLst>
          </p:cNvPr>
          <p:cNvSpPr/>
          <p:nvPr/>
        </p:nvSpPr>
        <p:spPr>
          <a:xfrm>
            <a:off x="2462859" y="4360913"/>
            <a:ext cx="283220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5225DD6-424B-AD78-D40E-40DE7EFA7CDD}"/>
              </a:ext>
            </a:extLst>
          </p:cNvPr>
          <p:cNvCxnSpPr>
            <a:cxnSpLocks/>
            <a:stCxn id="14" idx="0"/>
            <a:endCxn id="25" idx="1"/>
          </p:cNvCxnSpPr>
          <p:nvPr/>
        </p:nvCxnSpPr>
        <p:spPr>
          <a:xfrm rot="16200000" flipV="1">
            <a:off x="2102896" y="4882859"/>
            <a:ext cx="761431" cy="41504"/>
          </a:xfrm>
          <a:prstGeom prst="bentConnector4">
            <a:avLst>
              <a:gd name="adj1" fmla="val 39363"/>
              <a:gd name="adj2" fmla="val 472649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/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The integral of any cosine wave from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equals zero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00E304-B1D5-AFB5-8506-6F19AF3E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686" y="1386007"/>
                <a:ext cx="1589645" cy="738664"/>
              </a:xfrm>
              <a:prstGeom prst="rect">
                <a:avLst/>
              </a:prstGeom>
              <a:blipFill>
                <a:blip r:embed="rId12"/>
                <a:stretch>
                  <a:fillRect l="-1154" t="-820" r="-230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0108D9C-FED0-BF8A-2193-578FEA0342B1}"/>
              </a:ext>
            </a:extLst>
          </p:cNvPr>
          <p:cNvSpPr/>
          <p:nvPr/>
        </p:nvSpPr>
        <p:spPr>
          <a:xfrm>
            <a:off x="6320233" y="5340004"/>
            <a:ext cx="180579" cy="3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183C3-0C86-CA70-0BCA-09859ED6AF26}"/>
              </a:ext>
            </a:extLst>
          </p:cNvPr>
          <p:cNvSpPr txBox="1"/>
          <p:nvPr/>
        </p:nvSpPr>
        <p:spPr>
          <a:xfrm>
            <a:off x="874299" y="1426192"/>
            <a:ext cx="1054278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5B4F-286E-FEAD-F889-66F6904AF12A}"/>
              </a:ext>
            </a:extLst>
          </p:cNvPr>
          <p:cNvSpPr txBox="1"/>
          <p:nvPr/>
        </p:nvSpPr>
        <p:spPr>
          <a:xfrm>
            <a:off x="2641705" y="142619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8CB6C3-742C-676D-1B14-2A313B5E826C}"/>
              </a:ext>
            </a:extLst>
          </p:cNvPr>
          <p:cNvSpPr/>
          <p:nvPr/>
        </p:nvSpPr>
        <p:spPr>
          <a:xfrm>
            <a:off x="2318701" y="2441419"/>
            <a:ext cx="1418274" cy="2891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969726-22CB-CEAA-11AB-287727A7F6CB}"/>
              </a:ext>
            </a:extLst>
          </p:cNvPr>
          <p:cNvSpPr/>
          <p:nvPr/>
        </p:nvSpPr>
        <p:spPr>
          <a:xfrm>
            <a:off x="1485413" y="2451463"/>
            <a:ext cx="757004" cy="28911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1CDA57E-704C-214A-BAC8-4F9F3310A214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2880850" y="1880958"/>
            <a:ext cx="707450" cy="413473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EF3931-E611-A84E-A198-FB69FC83316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>
          <a:xfrm rot="16200000" flipH="1">
            <a:off x="1273929" y="1861477"/>
            <a:ext cx="717494" cy="4624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56C417E-066F-3447-7150-933616BF27D1}"/>
              </a:ext>
            </a:extLst>
          </p:cNvPr>
          <p:cNvCxnSpPr>
            <a:cxnSpLocks/>
          </p:cNvCxnSpPr>
          <p:nvPr/>
        </p:nvCxnSpPr>
        <p:spPr>
          <a:xfrm flipV="1">
            <a:off x="1501768" y="2328122"/>
            <a:ext cx="698833" cy="5011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E30C5A-83BF-5EC8-538D-AF3EE87D6BA9}"/>
              </a:ext>
            </a:extLst>
          </p:cNvPr>
          <p:cNvSpPr txBox="1"/>
          <p:nvPr/>
        </p:nvSpPr>
        <p:spPr>
          <a:xfrm>
            <a:off x="2159877" y="2039377"/>
            <a:ext cx="1902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41" grpId="0"/>
      <p:bldP spid="42" grpId="0"/>
      <p:bldP spid="53" grpId="0"/>
      <p:bldP spid="54" grpId="0" animBg="1"/>
      <p:bldP spid="55" grpId="0" animBg="1"/>
      <p:bldP spid="56" grpId="0" animBg="1"/>
      <p:bldP spid="5" grpId="0" animBg="1"/>
      <p:bldP spid="6" grpId="0" animBg="1"/>
      <p:bldP spid="10" grpId="0"/>
      <p:bldP spid="11" grpId="0" animBg="1"/>
      <p:bldP spid="16" grpId="0" animBg="1"/>
      <p:bldP spid="14" grpId="0"/>
      <p:bldP spid="31" grpId="0"/>
      <p:bldP spid="7" grpId="0" animBg="1"/>
      <p:bldP spid="9" grpId="0" animBg="1"/>
      <p:bldP spid="12" grpId="0" animBg="1"/>
      <p:bldP spid="19" grpId="0" animBg="1"/>
      <p:bldP spid="3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12" y="1585838"/>
                <a:ext cx="3903889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7968C05-9282-A589-8B5E-0DB0542479CF}"/>
              </a:ext>
            </a:extLst>
          </p:cNvPr>
          <p:cNvGrpSpPr/>
          <p:nvPr/>
        </p:nvGrpSpPr>
        <p:grpSpPr>
          <a:xfrm>
            <a:off x="3745891" y="2890591"/>
            <a:ext cx="2708241" cy="1237079"/>
            <a:chOff x="5352466" y="2981275"/>
            <a:chExt cx="2708241" cy="12370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466" y="3439230"/>
                  <a:ext cx="2708241" cy="7791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5842983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E6911D-B229-7D5C-DFA3-6E932C817ABF}"/>
              </a:ext>
            </a:extLst>
          </p:cNvPr>
          <p:cNvGrpSpPr/>
          <p:nvPr/>
        </p:nvGrpSpPr>
        <p:grpSpPr>
          <a:xfrm>
            <a:off x="3727237" y="4690164"/>
            <a:ext cx="2802306" cy="1277519"/>
            <a:chOff x="5094527" y="4780848"/>
            <a:chExt cx="2802306" cy="127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527" y="5186910"/>
                  <a:ext cx="2802306" cy="8714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5371910" y="4780848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EF977A-7200-8E09-B782-7D3B2CFABA3F}"/>
              </a:ext>
            </a:extLst>
          </p:cNvPr>
          <p:cNvGrpSpPr/>
          <p:nvPr/>
        </p:nvGrpSpPr>
        <p:grpSpPr>
          <a:xfrm>
            <a:off x="914190" y="2890591"/>
            <a:ext cx="2020938" cy="1004399"/>
            <a:chOff x="1309197" y="2981275"/>
            <a:chExt cx="2020938" cy="1004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/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FE10320-CD5D-4597-B4F1-761DAF87A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197" y="3696556"/>
                  <a:ext cx="2020938" cy="289118"/>
                </a:xfrm>
                <a:prstGeom prst="rect">
                  <a:avLst/>
                </a:prstGeom>
                <a:blipFill>
                  <a:blip r:embed="rId6"/>
                  <a:stretch>
                    <a:fillRect l="-1208" t="-6383" r="-1813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1436538" y="298127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67BA37-6323-B3C8-E045-AA432B222CD6}"/>
              </a:ext>
            </a:extLst>
          </p:cNvPr>
          <p:cNvGrpSpPr/>
          <p:nvPr/>
        </p:nvGrpSpPr>
        <p:grpSpPr>
          <a:xfrm>
            <a:off x="888542" y="4240939"/>
            <a:ext cx="2072234" cy="1606037"/>
            <a:chOff x="1283549" y="4331623"/>
            <a:chExt cx="2072234" cy="1606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/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EECEFD2-AE81-1D9E-E414-469345B93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549" y="4331623"/>
                  <a:ext cx="2072234" cy="6300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/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8E548C-4A17-01E7-0CE8-375E9E2B2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984" y="5307616"/>
                  <a:ext cx="2035365" cy="6300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/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70C0"/>
                    </a:solidFill>
                  </a:rPr>
                  <a:t>real-valued 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sampled</a:t>
                </a:r>
                <a:r>
                  <a:rPr lang="en-US" dirty="0">
                    <a:solidFill>
                      <a:srgbClr val="0070C0"/>
                    </a:solidFill>
                  </a:rPr>
                  <a:t> wave amplitudes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79124D7-48D8-917A-2495-96E4DDC23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20" y="3594209"/>
                <a:ext cx="1683054" cy="1200329"/>
              </a:xfrm>
              <a:prstGeom prst="rect">
                <a:avLst/>
              </a:prstGeom>
              <a:blipFill>
                <a:blip r:embed="rId9"/>
                <a:stretch>
                  <a:fillRect t="-3046" r="-144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/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are the </a:t>
                </a:r>
                <a:r>
                  <a:rPr lang="en-US" i="1" dirty="0">
                    <a:solidFill>
                      <a:srgbClr val="00B050"/>
                    </a:solidFill>
                  </a:rPr>
                  <a:t>complex</a:t>
                </a:r>
                <a:r>
                  <a:rPr lang="en-US" dirty="0">
                    <a:solidFill>
                      <a:srgbClr val="00B050"/>
                    </a:solidFill>
                  </a:rPr>
                  <a:t>  </a:t>
                </a:r>
                <a:r>
                  <a:rPr lang="en-US" u="sng" dirty="0">
                    <a:solidFill>
                      <a:srgbClr val="00B050"/>
                    </a:solidFill>
                  </a:rPr>
                  <a:t>amplitudes</a:t>
                </a:r>
                <a:r>
                  <a:rPr lang="en-US" dirty="0">
                    <a:solidFill>
                      <a:srgbClr val="00B050"/>
                    </a:solidFill>
                  </a:rPr>
                  <a:t> for each </a:t>
                </a:r>
                <a:r>
                  <a:rPr lang="en-US" b="1" dirty="0">
                    <a:solidFill>
                      <a:srgbClr val="00B050"/>
                    </a:solidFill>
                  </a:rPr>
                  <a:t>filter wave</a:t>
                </a:r>
                <a:r>
                  <a:rPr lang="en-US" dirty="0">
                    <a:solidFill>
                      <a:srgbClr val="00B050"/>
                    </a:solidFill>
                  </a:rPr>
                  <a:t>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EA68AAE-1BC0-2241-4F87-F238D307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482" y="4931789"/>
                <a:ext cx="1810131" cy="1477328"/>
              </a:xfrm>
              <a:prstGeom prst="rect">
                <a:avLst/>
              </a:prstGeom>
              <a:blipFill>
                <a:blip r:embed="rId10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23CA505-A09D-3274-5034-B4035B4DB9C3}"/>
              </a:ext>
            </a:extLst>
          </p:cNvPr>
          <p:cNvSpPr/>
          <p:nvPr/>
        </p:nvSpPr>
        <p:spPr>
          <a:xfrm>
            <a:off x="3684328" y="5081112"/>
            <a:ext cx="2927172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9F7768-B32F-C722-D085-EE5A0A9C63F5}"/>
              </a:ext>
            </a:extLst>
          </p:cNvPr>
          <p:cNvSpPr/>
          <p:nvPr/>
        </p:nvSpPr>
        <p:spPr>
          <a:xfrm>
            <a:off x="3643474" y="3281539"/>
            <a:ext cx="2952124" cy="946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/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the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filter</a:t>
                </a:r>
                <a:r>
                  <a:rPr lang="en-US" dirty="0">
                    <a:solidFill>
                      <a:srgbClr val="7030A0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5DD49-CA63-F9DE-F1E7-CC0474B9A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2786709"/>
                <a:ext cx="1754355" cy="670248"/>
              </a:xfrm>
              <a:prstGeom prst="rect">
                <a:avLst/>
              </a:prstGeom>
              <a:blipFill>
                <a:blip r:embed="rId11"/>
                <a:stretch>
                  <a:fillRect t="-909" r="-48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AF4C873-FF02-3522-079C-7EAE3051A822}"/>
              </a:ext>
            </a:extLst>
          </p:cNvPr>
          <p:cNvSpPr/>
          <p:nvPr/>
        </p:nvSpPr>
        <p:spPr>
          <a:xfrm>
            <a:off x="4311818" y="1844704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35C8E-1D7A-3BAB-2818-30449B6DEFA2}"/>
              </a:ext>
            </a:extLst>
          </p:cNvPr>
          <p:cNvSpPr/>
          <p:nvPr/>
        </p:nvSpPr>
        <p:spPr>
          <a:xfrm>
            <a:off x="864689" y="4477419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CCD6A4-CC0B-BCE8-BBFD-BE548F3373F5}"/>
              </a:ext>
            </a:extLst>
          </p:cNvPr>
          <p:cNvSpPr/>
          <p:nvPr/>
        </p:nvSpPr>
        <p:spPr>
          <a:xfrm>
            <a:off x="864069" y="5441806"/>
            <a:ext cx="88423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111DB1-872C-AF60-3DF3-50904276C536}"/>
              </a:ext>
            </a:extLst>
          </p:cNvPr>
          <p:cNvSpPr/>
          <p:nvPr/>
        </p:nvSpPr>
        <p:spPr>
          <a:xfrm>
            <a:off x="5684360" y="1844450"/>
            <a:ext cx="808822" cy="31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20253D6-7F66-C7B9-2DE0-E616535DBB59}"/>
              </a:ext>
            </a:extLst>
          </p:cNvPr>
          <p:cNvCxnSpPr>
            <a:stCxn id="16" idx="1"/>
            <a:endCxn id="7" idx="0"/>
          </p:cNvCxnSpPr>
          <p:nvPr/>
        </p:nvCxnSpPr>
        <p:spPr>
          <a:xfrm rot="10800000" flipH="1">
            <a:off x="864689" y="1844705"/>
            <a:ext cx="3851540" cy="2789803"/>
          </a:xfrm>
          <a:prstGeom prst="bentConnector4">
            <a:avLst>
              <a:gd name="adj1" fmla="val -5935"/>
              <a:gd name="adj2" fmla="val 11645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0AF4EAC-38F9-E730-2941-28CC6F6648EB}"/>
              </a:ext>
            </a:extLst>
          </p:cNvPr>
          <p:cNvCxnSpPr>
            <a:cxnSpLocks/>
            <a:stCxn id="23" idx="1"/>
            <a:endCxn id="24" idx="0"/>
          </p:cNvCxnSpPr>
          <p:nvPr/>
        </p:nvCxnSpPr>
        <p:spPr>
          <a:xfrm rot="10800000" flipH="1">
            <a:off x="864069" y="1844450"/>
            <a:ext cx="5224702" cy="3754444"/>
          </a:xfrm>
          <a:prstGeom prst="bentConnector4">
            <a:avLst>
              <a:gd name="adj1" fmla="val -9854"/>
              <a:gd name="adj2" fmla="val 11964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/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number of samples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7C856A2-FAC4-85AB-9804-5E5500379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370" y="1219543"/>
                <a:ext cx="1754355" cy="646331"/>
              </a:xfrm>
              <a:prstGeom prst="rect">
                <a:avLst/>
              </a:prstGeom>
              <a:blipFill>
                <a:blip r:embed="rId12"/>
                <a:stretch>
                  <a:fillRect t="-4717" r="-451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0F3AAD9-D053-B9FA-85ED-255FE574F74F}"/>
              </a:ext>
            </a:extLst>
          </p:cNvPr>
          <p:cNvSpPr/>
          <p:nvPr/>
        </p:nvSpPr>
        <p:spPr>
          <a:xfrm>
            <a:off x="5536406" y="5350565"/>
            <a:ext cx="226196" cy="248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96EC298-157C-46DC-B5AA-8F67233A99C3}"/>
              </a:ext>
            </a:extLst>
          </p:cNvPr>
          <p:cNvSpPr/>
          <p:nvPr/>
        </p:nvSpPr>
        <p:spPr>
          <a:xfrm>
            <a:off x="5634038" y="3581400"/>
            <a:ext cx="195262" cy="2262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0000293-44D1-125C-2276-84469BD0A528}"/>
              </a:ext>
            </a:extLst>
          </p:cNvPr>
          <p:cNvCxnSpPr>
            <a:stCxn id="46" idx="2"/>
            <a:endCxn id="45" idx="0"/>
          </p:cNvCxnSpPr>
          <p:nvPr/>
        </p:nvCxnSpPr>
        <p:spPr>
          <a:xfrm rot="5400000">
            <a:off x="4919114" y="4538010"/>
            <a:ext cx="1542946" cy="82165"/>
          </a:xfrm>
          <a:prstGeom prst="bentConnector3">
            <a:avLst>
              <a:gd name="adj1" fmla="val 422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/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 of sample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89F08-7AF1-B182-0D63-E3BC00C2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087" y="2003126"/>
                <a:ext cx="1654921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7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 animBg="1"/>
      <p:bldP spid="33" grpId="0" animBg="1"/>
      <p:bldP spid="13" grpId="0"/>
      <p:bldP spid="39" grpId="0"/>
      <p:bldP spid="45" grpId="0" animBg="1"/>
      <p:bldP spid="45" grpId="1" animBg="1"/>
      <p:bldP spid="46" grpId="0" animBg="1"/>
      <p:bldP spid="46" grpId="1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875A-B0CC-5122-D4C9-3FD1BBED3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AAF472-D561-6793-6F27-879A1759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33" y="2116240"/>
            <a:ext cx="6133333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46AED-9280-A5DC-8335-62D2B76A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9A4A-0CD7-1507-F796-5A8ADAAF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C72FA8-8643-EC50-184F-63B86D12F889}"/>
              </a:ext>
            </a:extLst>
          </p:cNvPr>
          <p:cNvSpPr txBox="1"/>
          <p:nvPr/>
        </p:nvSpPr>
        <p:spPr>
          <a:xfrm>
            <a:off x="5223424" y="2319738"/>
            <a:ext cx="3181105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generally not privy to the underlying formula that generated the measured (complicated) wave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FA8E5-77F1-317E-46EE-00EB5F75D396}"/>
              </a:ext>
            </a:extLst>
          </p:cNvPr>
          <p:cNvGrpSpPr/>
          <p:nvPr/>
        </p:nvGrpSpPr>
        <p:grpSpPr>
          <a:xfrm>
            <a:off x="2457412" y="456797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6E66C3-1B57-FF32-8D04-761DD6E08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1CF3B7-92E6-D6BE-8EC8-855651B19E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/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0087F-264C-8751-00FD-FB5196208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29" y="1635772"/>
                <a:ext cx="5920980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895BA-3392-DFC4-42A8-3F0E444E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C7197-079D-ADC4-8EC3-61428F279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35" y="1408032"/>
            <a:ext cx="7218731" cy="5166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A731D-D2FD-CE95-D9D0-8D2A6831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9177-7CE0-F4A6-73E9-5D6F20C5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CE6911-EAFE-1350-3BE2-D3F06849AC6C}"/>
              </a:ext>
            </a:extLst>
          </p:cNvPr>
          <p:cNvGrpSpPr/>
          <p:nvPr/>
        </p:nvGrpSpPr>
        <p:grpSpPr>
          <a:xfrm>
            <a:off x="3822001" y="1613426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622928-26FB-DAE8-1976-C8569103D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75136-FD9E-F6CA-6123-D5FA382944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D7536-D506-2E28-644B-9AAEF971E21D}"/>
              </a:ext>
            </a:extLst>
          </p:cNvPr>
          <p:cNvGrpSpPr/>
          <p:nvPr/>
        </p:nvGrpSpPr>
        <p:grpSpPr>
          <a:xfrm>
            <a:off x="3041931" y="1826268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9086BAA-4848-19EC-C4D6-E559D5A69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F2B7FE-8A62-42E8-EB58-B712FBB3A0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F8A34B-F5E2-1962-8417-DBD7AE25D119}"/>
              </a:ext>
            </a:extLst>
          </p:cNvPr>
          <p:cNvGrpSpPr/>
          <p:nvPr/>
        </p:nvGrpSpPr>
        <p:grpSpPr>
          <a:xfrm>
            <a:off x="7018002" y="2238779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C8892-3BB9-49D2-2BD3-669C632357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F71181-576E-FB47-8CBA-D403D2889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602E2-C075-BEBD-A758-54953643638C}"/>
              </a:ext>
            </a:extLst>
          </p:cNvPr>
          <p:cNvSpPr/>
          <p:nvPr/>
        </p:nvSpPr>
        <p:spPr>
          <a:xfrm>
            <a:off x="5664203" y="2322187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A41FCF-7F05-9B9C-ADEE-0D7CFD045734}"/>
              </a:ext>
            </a:extLst>
          </p:cNvPr>
          <p:cNvGrpSpPr/>
          <p:nvPr/>
        </p:nvGrpSpPr>
        <p:grpSpPr>
          <a:xfrm>
            <a:off x="2323450" y="246426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AC8CA3-DC35-6123-0DED-0A59268A9C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5E085D-3CEB-6A19-95B4-78307E912D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F10A5-0E7C-361F-75DF-A5445ED0A505}"/>
              </a:ext>
            </a:extLst>
          </p:cNvPr>
          <p:cNvGrpSpPr/>
          <p:nvPr/>
        </p:nvGrpSpPr>
        <p:grpSpPr>
          <a:xfrm>
            <a:off x="5375377" y="309385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BAEE6E-6D79-0121-99CF-7092350CB83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79CE19-2884-B036-F40E-1DFCBA70F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86370E-A547-A0AA-A621-13CA02DC1CE0}"/>
              </a:ext>
            </a:extLst>
          </p:cNvPr>
          <p:cNvGrpSpPr/>
          <p:nvPr/>
        </p:nvGrpSpPr>
        <p:grpSpPr>
          <a:xfrm>
            <a:off x="8176160" y="3296713"/>
            <a:ext cx="818869" cy="369332"/>
            <a:chOff x="2157212" y="5360480"/>
            <a:chExt cx="818869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8013AF-F7B6-2FA7-55AC-BDFD5119D8B9}"/>
                </a:ext>
              </a:extLst>
            </p:cNvPr>
            <p:cNvSpPr txBox="1"/>
            <p:nvPr/>
          </p:nvSpPr>
          <p:spPr>
            <a:xfrm>
              <a:off x="2592623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8FD05E-13EC-C284-FC67-A41538955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541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1C4B067-4B5D-9A96-8E88-56A44CF598E0}"/>
              </a:ext>
            </a:extLst>
          </p:cNvPr>
          <p:cNvSpPr/>
          <p:nvPr/>
        </p:nvSpPr>
        <p:spPr>
          <a:xfrm>
            <a:off x="3245644" y="3365500"/>
            <a:ext cx="2197894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B8C419-A3EF-37F6-88C0-68A413C05B00}"/>
              </a:ext>
            </a:extLst>
          </p:cNvPr>
          <p:cNvSpPr txBox="1"/>
          <p:nvPr/>
        </p:nvSpPr>
        <p:spPr>
          <a:xfrm>
            <a:off x="5371185" y="3703903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2 rows x 1000 columns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BE235-E731-0144-33FC-E156390BEF16}"/>
              </a:ext>
            </a:extLst>
          </p:cNvPr>
          <p:cNvSpPr txBox="1"/>
          <p:nvPr/>
        </p:nvSpPr>
        <p:spPr>
          <a:xfrm>
            <a:off x="5371185" y="4060609"/>
            <a:ext cx="2294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1000 rows x 2 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DED8C6-7D77-A20A-17F8-6D8F409E06EB}"/>
              </a:ext>
            </a:extLst>
          </p:cNvPr>
          <p:cNvSpPr/>
          <p:nvPr/>
        </p:nvSpPr>
        <p:spPr>
          <a:xfrm>
            <a:off x="1339851" y="3360913"/>
            <a:ext cx="1836060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5ABFE-7B40-8DCE-51D4-6553B4F80F76}"/>
              </a:ext>
            </a:extLst>
          </p:cNvPr>
          <p:cNvSpPr/>
          <p:nvPr/>
        </p:nvSpPr>
        <p:spPr>
          <a:xfrm>
            <a:off x="5584030" y="3367263"/>
            <a:ext cx="107870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885504-9E41-ACEC-F95C-73BD79477DF7}"/>
              </a:ext>
            </a:extLst>
          </p:cNvPr>
          <p:cNvSpPr/>
          <p:nvPr/>
        </p:nvSpPr>
        <p:spPr>
          <a:xfrm>
            <a:off x="6801037" y="3360913"/>
            <a:ext cx="1264258" cy="2146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9C664-0295-F10D-B6C1-352448432EAF}"/>
              </a:ext>
            </a:extLst>
          </p:cNvPr>
          <p:cNvGrpSpPr/>
          <p:nvPr/>
        </p:nvGrpSpPr>
        <p:grpSpPr>
          <a:xfrm>
            <a:off x="5219700" y="441731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A78768-3189-FE36-3AAD-C1628BCA90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00A9087-E981-2E3F-20C1-44E9B61FE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26C06CF-CA86-13AF-D3F5-5B27C209DF2B}"/>
              </a:ext>
            </a:extLst>
          </p:cNvPr>
          <p:cNvSpPr txBox="1"/>
          <p:nvPr/>
        </p:nvSpPr>
        <p:spPr>
          <a:xfrm>
            <a:off x="5086350" y="1949268"/>
            <a:ext cx="2519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Avoid duplicate endpoints</a:t>
            </a:r>
          </a:p>
        </p:txBody>
      </p:sp>
    </p:spTree>
    <p:extLst>
      <p:ext uri="{BB962C8B-B14F-4D97-AF65-F5344CB8AC3E}">
        <p14:creationId xmlns:p14="http://schemas.microsoft.com/office/powerpoint/2010/main" val="20678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 animBg="1"/>
      <p:bldP spid="37" grpId="0"/>
      <p:bldP spid="38" grpId="0"/>
      <p:bldP spid="39" grpId="0" animBg="1"/>
      <p:bldP spid="40" grpId="0" animBg="1"/>
      <p:bldP spid="41" grpId="0" animBg="1"/>
      <p:bldP spid="4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EB802-FB3D-7320-FA6C-66EC16E3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09167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>
                <a:latin typeface="+mn-lt"/>
              </a:rPr>
              <a:t> make_samples.py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063710" y="2392893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obvious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1B339-7423-DEDE-B7E5-0D5D80AD2FF3}"/>
              </a:ext>
            </a:extLst>
          </p:cNvPr>
          <p:cNvGrpSpPr/>
          <p:nvPr/>
        </p:nvGrpSpPr>
        <p:grpSpPr>
          <a:xfrm>
            <a:off x="6919451" y="4041251"/>
            <a:ext cx="1828607" cy="1301166"/>
            <a:chOff x="7002379" y="4009167"/>
            <a:chExt cx="1828607" cy="1301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/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030A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7030A0"/>
                      </a:solidFill>
                    </a:rPr>
                    <a:t>We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scale</a:t>
                  </a:r>
                  <a:r>
                    <a:rPr lang="en-US" sz="1600" dirty="0">
                      <a:solidFill>
                        <a:srgbClr val="7030A0"/>
                      </a:solidFill>
                    </a:rPr>
                    <a:t> the domain values to span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[0,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CA36CB-4961-F982-7712-C190DE108D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923" y="4009167"/>
                  <a:ext cx="1548063" cy="954749"/>
                </a:xfrm>
                <a:prstGeom prst="rect">
                  <a:avLst/>
                </a:prstGeom>
                <a:blipFill>
                  <a:blip r:embed="rId6"/>
                  <a:stretch>
                    <a:fillRect t="-1258"/>
                  </a:stretch>
                </a:blipFill>
                <a:ln w="1270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F0FC23F-846F-E2E4-229E-8A75E6897297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7002379" y="4963916"/>
              <a:ext cx="1054576" cy="34641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BA5BE8-8FA2-044B-B85D-C843AC3C6B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95" y="1338913"/>
            <a:ext cx="4123809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83" y="2512483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729" y="2512482"/>
                <a:ext cx="190808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3358557" y="1955800"/>
            <a:ext cx="1419818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4958992" y="1962529"/>
            <a:ext cx="1571983" cy="196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3678437" y="2122453"/>
            <a:ext cx="359833" cy="42022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5767327" y="2137036"/>
            <a:ext cx="353103" cy="3977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3858354" y="4099873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now wish to analyze the sample data through the lens of </a:t>
            </a:r>
            <a:r>
              <a:rPr lang="en-US" sz="2400" b="1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We know that Mother Nature often shows us only her complicated side, and our job as scientists is to </a:t>
            </a:r>
            <a:r>
              <a:rPr lang="en-US" sz="2400" b="1" i="1"/>
              <a:t>unravel</a:t>
            </a:r>
            <a:r>
              <a:rPr lang="en-US" sz="2400"/>
              <a:t> those mysteries – to get to the simplicity and beauty </a:t>
            </a:r>
            <a:r>
              <a:rPr lang="en-US" sz="2400" u="sng"/>
              <a:t>hiding</a:t>
            </a:r>
            <a:r>
              <a:rPr lang="en-US" sz="240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Often the true nature of </a:t>
            </a:r>
            <a:r>
              <a:rPr lang="en-US" sz="2400" b="1">
                <a:solidFill>
                  <a:srgbClr val="0070C0"/>
                </a:solidFill>
              </a:rPr>
              <a:t>the underlying physical laws </a:t>
            </a:r>
            <a:r>
              <a:rPr lang="en-US" sz="2400"/>
              <a:t>generating the measured data can be better understood by </a:t>
            </a:r>
            <a:r>
              <a:rPr lang="en-US" sz="2400" b="1">
                <a:solidFill>
                  <a:srgbClr val="00B050"/>
                </a:solidFill>
              </a:rPr>
              <a:t>identifying the simple waves </a:t>
            </a:r>
            <a:r>
              <a:rPr lang="en-US" sz="2400"/>
              <a:t>that (when in superposition) </a:t>
            </a:r>
            <a:r>
              <a:rPr lang="en-US" sz="2400" i="1"/>
              <a:t>appear</a:t>
            </a:r>
            <a:r>
              <a:rPr lang="en-US" sz="240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Fourier Analysis is </a:t>
            </a:r>
            <a:r>
              <a:rPr lang="en-US" sz="2400" b="1"/>
              <a:t>the</a:t>
            </a:r>
            <a:r>
              <a:rPr lang="en-US" sz="2400"/>
              <a:t> microscope of scientific computing – it is one of the most powerful methods we have in our toolbox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DA5D-1CC3-AF97-0044-61FD8F055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1EA1B4-1767-7DCF-1402-F39DB53CD8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79" y="1353927"/>
            <a:ext cx="5754243" cy="5308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3CAC2-1FBE-4D31-64B4-9DF92E8C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3AB49-BB83-B6DF-82DC-89466106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6B830A-AF1A-B551-063A-8B0B464FDB55}"/>
              </a:ext>
            </a:extLst>
          </p:cNvPr>
          <p:cNvGrpSpPr/>
          <p:nvPr/>
        </p:nvGrpSpPr>
        <p:grpSpPr>
          <a:xfrm>
            <a:off x="3798702" y="633704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38AC34F-59DA-84EF-EB65-799C982ED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1E1517-6FF8-921F-E88E-1C9D806D0E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487898-EB0A-BEA6-C21D-A6716CB5137E}"/>
              </a:ext>
            </a:extLst>
          </p:cNvPr>
          <p:cNvGrpSpPr/>
          <p:nvPr/>
        </p:nvGrpSpPr>
        <p:grpSpPr>
          <a:xfrm>
            <a:off x="3525306" y="130185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CD599F-9E82-9BCA-79AC-9EF44CD1C4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C9544F-BB78-5298-FF6E-B68FB10430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D6AD8C-84F1-581E-F28C-EF7047D7D029}"/>
              </a:ext>
            </a:extLst>
          </p:cNvPr>
          <p:cNvGrpSpPr/>
          <p:nvPr/>
        </p:nvGrpSpPr>
        <p:grpSpPr>
          <a:xfrm>
            <a:off x="7456629" y="192237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BDB36-3FCF-6B6E-DF12-003A7DFED3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C288B4B-26A2-4889-EB6B-B4D1EF132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0D343-C33A-AC08-76F6-76ADCDF0250C}"/>
              </a:ext>
            </a:extLst>
          </p:cNvPr>
          <p:cNvGrpSpPr/>
          <p:nvPr/>
        </p:nvGrpSpPr>
        <p:grpSpPr>
          <a:xfrm>
            <a:off x="6422265" y="235434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47214B-67A0-8578-B69C-73D8F4214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6A0F8-F8EB-59C4-39F7-BBD1B68F7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E4191D-155B-203C-7C1C-11DC293FC7A4}"/>
              </a:ext>
            </a:extLst>
          </p:cNvPr>
          <p:cNvGrpSpPr/>
          <p:nvPr/>
        </p:nvGrpSpPr>
        <p:grpSpPr>
          <a:xfrm>
            <a:off x="6708643" y="255796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C61B5-D873-AD93-5E30-6F3C97E3093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3C8411C-B4CD-A4B0-86E2-80513AC2C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53D254-93B4-5974-6F85-A095477413B2}"/>
              </a:ext>
            </a:extLst>
          </p:cNvPr>
          <p:cNvGrpSpPr/>
          <p:nvPr/>
        </p:nvGrpSpPr>
        <p:grpSpPr>
          <a:xfrm>
            <a:off x="6065836" y="3184617"/>
            <a:ext cx="1076632" cy="369332"/>
            <a:chOff x="2157212" y="5373058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5F2E96-AB0D-F362-2C1B-476B07BD2A0A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C5404F-BDB8-D105-2802-58DBFCB5F5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B01646-3268-A741-64EE-ECF3EE0154B9}"/>
              </a:ext>
            </a:extLst>
          </p:cNvPr>
          <p:cNvSpPr/>
          <p:nvPr/>
        </p:nvSpPr>
        <p:spPr>
          <a:xfrm>
            <a:off x="2078764" y="5350668"/>
            <a:ext cx="1609792" cy="2262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083CBD-008F-56D9-6952-EB4DC93414F4}"/>
              </a:ext>
            </a:extLst>
          </p:cNvPr>
          <p:cNvGrpSpPr/>
          <p:nvPr/>
        </p:nvGrpSpPr>
        <p:grpSpPr>
          <a:xfrm>
            <a:off x="5855029" y="423821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69D3CC-A429-CAF8-A416-C8739BF6C2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5225F-825D-8307-5877-44624CB93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51052AD5-A2FB-319A-FDB9-3EF976DAFC11}"/>
              </a:ext>
            </a:extLst>
          </p:cNvPr>
          <p:cNvSpPr/>
          <p:nvPr/>
        </p:nvSpPr>
        <p:spPr>
          <a:xfrm>
            <a:off x="4764699" y="4317206"/>
            <a:ext cx="135242" cy="20498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6DC3A80-BE81-16E6-B492-2A91CA466500}"/>
              </a:ext>
            </a:extLst>
          </p:cNvPr>
          <p:cNvGrpSpPr/>
          <p:nvPr/>
        </p:nvGrpSpPr>
        <p:grpSpPr>
          <a:xfrm>
            <a:off x="5071657" y="4444062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1D8196-9CB1-A491-DB6F-968CC1BE9D5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014682E-F2F4-D4EE-63E5-11CDCEACE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A5152BC-CF45-FE24-7806-098D919B2565}"/>
              </a:ext>
            </a:extLst>
          </p:cNvPr>
          <p:cNvGrpSpPr/>
          <p:nvPr/>
        </p:nvGrpSpPr>
        <p:grpSpPr>
          <a:xfrm>
            <a:off x="6281838" y="464760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617F42-431E-89C5-B36D-BAF279D4EB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D60DABF-406A-987F-7DA5-0083EA4DC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D361E74-C92F-A348-4997-CE0C634832EB}"/>
              </a:ext>
            </a:extLst>
          </p:cNvPr>
          <p:cNvGrpSpPr/>
          <p:nvPr/>
        </p:nvGrpSpPr>
        <p:grpSpPr>
          <a:xfrm>
            <a:off x="6038835" y="486772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9F78977-4C64-81A2-5397-30A6E435DE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9A740C1-16E2-306F-F632-ED20234E4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91A4823-2F07-4449-E697-D7FF3396859F}"/>
              </a:ext>
            </a:extLst>
          </p:cNvPr>
          <p:cNvSpPr/>
          <p:nvPr/>
        </p:nvSpPr>
        <p:spPr>
          <a:xfrm>
            <a:off x="6313122" y="1994776"/>
            <a:ext cx="1002079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9DE856-E82E-CB8D-FEF8-9982FF2A97D0}"/>
              </a:ext>
            </a:extLst>
          </p:cNvPr>
          <p:cNvSpPr/>
          <p:nvPr/>
        </p:nvSpPr>
        <p:spPr>
          <a:xfrm>
            <a:off x="2042983" y="1994776"/>
            <a:ext cx="631851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64E58-5B8A-FC13-FA57-AA582150D2F1}"/>
              </a:ext>
            </a:extLst>
          </p:cNvPr>
          <p:cNvSpPr/>
          <p:nvPr/>
        </p:nvSpPr>
        <p:spPr>
          <a:xfrm>
            <a:off x="4250230" y="2404463"/>
            <a:ext cx="1172670" cy="2464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1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7" grpId="0" animBg="1"/>
      <p:bldP spid="8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2832C-94AE-B504-9588-59951C2D1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276A0-C88E-D236-F691-2AD985DFA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31DFC-C518-30E5-CDAB-5CCFD4B5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219D0-4CEB-2A90-1472-83DDE9CA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9DD07F3-65ED-EC48-2149-4249F123C925}"/>
              </a:ext>
            </a:extLst>
          </p:cNvPr>
          <p:cNvGrpSpPr/>
          <p:nvPr/>
        </p:nvGrpSpPr>
        <p:grpSpPr>
          <a:xfrm>
            <a:off x="2565963" y="1457581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F923E74-24D8-F095-6A35-548167344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8CBA68-8C1C-6C18-D4BD-59EFFC51C5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16482A-F84C-3D45-15C3-6DDFE0539C2B}"/>
              </a:ext>
            </a:extLst>
          </p:cNvPr>
          <p:cNvGrpSpPr/>
          <p:nvPr/>
        </p:nvGrpSpPr>
        <p:grpSpPr>
          <a:xfrm>
            <a:off x="5131437" y="2369705"/>
            <a:ext cx="1076632" cy="369332"/>
            <a:chOff x="4704120" y="2356972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B0A48D4-E2F1-C026-D2C6-61A044CB2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9BDEFF5-AD8D-5DB5-DA76-A2653D5D47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5BF8BBC-7AC6-BA49-A4E0-4C95FF38234A}"/>
              </a:ext>
            </a:extLst>
          </p:cNvPr>
          <p:cNvSpPr/>
          <p:nvPr/>
        </p:nvSpPr>
        <p:spPr>
          <a:xfrm>
            <a:off x="4543426" y="1974551"/>
            <a:ext cx="1500188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EDE564-E77F-4FB4-7400-60F967E1CDC9}"/>
              </a:ext>
            </a:extLst>
          </p:cNvPr>
          <p:cNvGrpSpPr/>
          <p:nvPr/>
        </p:nvGrpSpPr>
        <p:grpSpPr>
          <a:xfrm>
            <a:off x="6630187" y="2600896"/>
            <a:ext cx="1068643" cy="369332"/>
            <a:chOff x="3647644" y="4910075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0FB434C-16A2-4A94-3185-6574604631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418B30-0668-906D-2A5F-5AC93076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A201F2-6D91-FA12-C143-EB43B24D3B6E}"/>
              </a:ext>
            </a:extLst>
          </p:cNvPr>
          <p:cNvGrpSpPr/>
          <p:nvPr/>
        </p:nvGrpSpPr>
        <p:grpSpPr>
          <a:xfrm>
            <a:off x="6766702" y="2830919"/>
            <a:ext cx="1064340" cy="369332"/>
            <a:chOff x="3647644" y="5421073"/>
            <a:chExt cx="1064340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2020CBF-36B5-5275-DEDE-F4CB8C009C0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D97567-2D1F-E31B-CFF1-05209E803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61B280-BFBC-D489-C07C-6271401B7B95}"/>
              </a:ext>
            </a:extLst>
          </p:cNvPr>
          <p:cNvGrpSpPr/>
          <p:nvPr/>
        </p:nvGrpSpPr>
        <p:grpSpPr>
          <a:xfrm>
            <a:off x="6704209" y="3051972"/>
            <a:ext cx="1068643" cy="369332"/>
            <a:chOff x="3647644" y="5359159"/>
            <a:chExt cx="106864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130BF1-609E-A6DD-B0BB-2C6AD9715E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9A848BA-4F5E-67D3-53CD-136DFCFBA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200E3AD-75A4-DAB6-B125-FD5C3561DC79}"/>
              </a:ext>
            </a:extLst>
          </p:cNvPr>
          <p:cNvGrpSpPr/>
          <p:nvPr/>
        </p:nvGrpSpPr>
        <p:grpSpPr>
          <a:xfrm>
            <a:off x="3790038" y="3300094"/>
            <a:ext cx="1076632" cy="369332"/>
            <a:chOff x="2157212" y="5373058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145B17-7FB2-29A4-7761-5140639F7F4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1A2126C-C764-BD73-FED5-408420A7CE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DD905CD-8B7D-4CE8-7F08-066A48EA88CF}"/>
              </a:ext>
            </a:extLst>
          </p:cNvPr>
          <p:cNvGrpSpPr/>
          <p:nvPr/>
        </p:nvGrpSpPr>
        <p:grpSpPr>
          <a:xfrm>
            <a:off x="5637177" y="350072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ED6892D-4EA7-EB28-8529-7399FB5111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1A3A508-B6C4-78EE-C48B-7722D80AF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F601C1-06EF-4EBE-C858-303CD40F521F}"/>
              </a:ext>
            </a:extLst>
          </p:cNvPr>
          <p:cNvGrpSpPr/>
          <p:nvPr/>
        </p:nvGrpSpPr>
        <p:grpSpPr>
          <a:xfrm>
            <a:off x="2316397" y="3733092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C2899F7-463D-1B88-1621-D0FDA89DB3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472B3011-7C33-DD87-A140-B5D1449BA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E93C60-49B4-86D8-5C49-5DE37614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4D690D-B7C8-E233-952C-C4E35231AD82}"/>
              </a:ext>
            </a:extLst>
          </p:cNvPr>
          <p:cNvSpPr/>
          <p:nvPr/>
        </p:nvSpPr>
        <p:spPr>
          <a:xfrm>
            <a:off x="7966375" y="1972169"/>
            <a:ext cx="784720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1462A-F037-1E81-0264-E0F4AD56D87B}"/>
              </a:ext>
            </a:extLst>
          </p:cNvPr>
          <p:cNvSpPr/>
          <p:nvPr/>
        </p:nvSpPr>
        <p:spPr>
          <a:xfrm>
            <a:off x="3693665" y="3133985"/>
            <a:ext cx="2936522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9869D-F674-5246-2B5D-B4508761324D}"/>
              </a:ext>
            </a:extLst>
          </p:cNvPr>
          <p:cNvSpPr/>
          <p:nvPr/>
        </p:nvSpPr>
        <p:spPr>
          <a:xfrm>
            <a:off x="3693665" y="2428648"/>
            <a:ext cx="1279596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45921-496F-F29A-4592-437EB0D0021F}"/>
              </a:ext>
            </a:extLst>
          </p:cNvPr>
          <p:cNvSpPr/>
          <p:nvPr/>
        </p:nvSpPr>
        <p:spPr>
          <a:xfrm>
            <a:off x="4150725" y="3584455"/>
            <a:ext cx="1407113" cy="2385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DB3D777-613A-5D62-37E4-5594254E32CD}"/>
              </a:ext>
            </a:extLst>
          </p:cNvPr>
          <p:cNvSpPr/>
          <p:nvPr/>
        </p:nvSpPr>
        <p:spPr>
          <a:xfrm>
            <a:off x="4738375" y="3956514"/>
            <a:ext cx="1110289" cy="530184"/>
          </a:xfrm>
          <a:prstGeom prst="wedgeRoundRectCallout">
            <a:avLst>
              <a:gd name="adj1" fmla="val -20733"/>
              <a:gd name="adj2" fmla="val -85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#57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2A19D-6B59-6EF4-3548-C6281267E0BA}"/>
              </a:ext>
            </a:extLst>
          </p:cNvPr>
          <p:cNvSpPr/>
          <p:nvPr/>
        </p:nvSpPr>
        <p:spPr>
          <a:xfrm>
            <a:off x="2255044" y="3368993"/>
            <a:ext cx="1500187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09551-8A0F-0DC2-E7E4-D2101922EF1B}"/>
              </a:ext>
            </a:extLst>
          </p:cNvPr>
          <p:cNvSpPr/>
          <p:nvPr/>
        </p:nvSpPr>
        <p:spPr>
          <a:xfrm>
            <a:off x="7037748" y="1849406"/>
            <a:ext cx="196490" cy="539347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3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C5ED40-7ED2-9037-F14A-E7D32DDC36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8945" y="1456854"/>
            <a:ext cx="6104762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D4A8BA6-A2FC-4114-9314-3927D940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67" y="4538409"/>
            <a:ext cx="2440098" cy="79251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7AC7E-F971-3A2D-A23B-96B1003DC098}"/>
              </a:ext>
            </a:extLst>
          </p:cNvPr>
          <p:cNvGrpSpPr/>
          <p:nvPr/>
        </p:nvGrpSpPr>
        <p:grpSpPr>
          <a:xfrm>
            <a:off x="2638961" y="442388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B1EC3BD-C957-A760-B727-9C7466708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F56440-8B2F-60D3-7B85-C611F7E054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0F515E-B4D1-CD90-35D7-6C053C704F57}"/>
              </a:ext>
            </a:extLst>
          </p:cNvPr>
          <p:cNvGrpSpPr/>
          <p:nvPr/>
        </p:nvGrpSpPr>
        <p:grpSpPr>
          <a:xfrm>
            <a:off x="3254031" y="4870481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213050-59D3-0201-2727-5DE2BF8BB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53DCA8-5CD9-5DB0-A8C0-3D1354839E1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8E4932-AE9A-4514-7D87-41000C9424F0}"/>
              </a:ext>
            </a:extLst>
          </p:cNvPr>
          <p:cNvGrpSpPr/>
          <p:nvPr/>
        </p:nvGrpSpPr>
        <p:grpSpPr>
          <a:xfrm>
            <a:off x="5299825" y="532958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9D66D5-040A-2DE2-59EB-B7A39DF91A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EF4740-3F90-C433-1EF4-C7C1B27B2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F07C6C-0C77-882F-93F7-C0B0A537BCAC}"/>
              </a:ext>
            </a:extLst>
          </p:cNvPr>
          <p:cNvGrpSpPr/>
          <p:nvPr/>
        </p:nvGrpSpPr>
        <p:grpSpPr>
          <a:xfrm>
            <a:off x="6365547" y="559067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FF0B6-DD63-D2BD-98EE-621948F8071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1853E0-341B-618C-6FFD-402B589DB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3FD8B-1AF9-6E1E-6C9F-85CB4B162BDC}"/>
              </a:ext>
            </a:extLst>
          </p:cNvPr>
          <p:cNvGrpSpPr/>
          <p:nvPr/>
        </p:nvGrpSpPr>
        <p:grpSpPr>
          <a:xfrm>
            <a:off x="6970791" y="579804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2BFD53-F8F9-0C27-BE23-C5F5A41F09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ABD116-4062-66C4-C597-D415E0A68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6450-37B8-B733-9286-20B1D6618122}"/>
              </a:ext>
            </a:extLst>
          </p:cNvPr>
          <p:cNvGrpSpPr/>
          <p:nvPr/>
        </p:nvGrpSpPr>
        <p:grpSpPr>
          <a:xfrm>
            <a:off x="6783745" y="6040195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CFFB84-C667-E391-ACD1-802BC508D6C6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EDDDE-B8ED-FFE3-B6B5-286B4B027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74BDC-5627-4E84-E92B-15664510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245" y="1732615"/>
            <a:ext cx="2415742" cy="76473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5F5E18F-7D2F-EAFC-6DAE-07A1558637E8}"/>
              </a:ext>
            </a:extLst>
          </p:cNvPr>
          <p:cNvSpPr/>
          <p:nvPr/>
        </p:nvSpPr>
        <p:spPr>
          <a:xfrm>
            <a:off x="7813073" y="4790038"/>
            <a:ext cx="909445" cy="25906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29BA10-E9CB-B167-B6EB-51E7DA4513FC}"/>
              </a:ext>
            </a:extLst>
          </p:cNvPr>
          <p:cNvSpPr/>
          <p:nvPr/>
        </p:nvSpPr>
        <p:spPr>
          <a:xfrm>
            <a:off x="3663791" y="6112398"/>
            <a:ext cx="3064034" cy="199769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E467D4-64D3-DBE5-06B5-96B86D06C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1580663"/>
            <a:ext cx="6600000" cy="48857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AE635-52A2-737B-E126-36E11E15197F}"/>
              </a:ext>
            </a:extLst>
          </p:cNvPr>
          <p:cNvGrpSpPr/>
          <p:nvPr/>
        </p:nvGrpSpPr>
        <p:grpSpPr>
          <a:xfrm>
            <a:off x="3159515" y="177610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2CDF59-1909-2143-72DE-9A1D057A6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2BD3A-808D-C5FD-020D-C010BEBC30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6C4C2F-FE79-EEE7-39DE-F98C0086DAFA}"/>
              </a:ext>
            </a:extLst>
          </p:cNvPr>
          <p:cNvGrpSpPr/>
          <p:nvPr/>
        </p:nvGrpSpPr>
        <p:grpSpPr>
          <a:xfrm>
            <a:off x="6316180" y="2459230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B79D03-7D00-7EC7-EC1B-FE874A87F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B1D803-9E99-9595-B1F4-8F2485AA46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81C9194-9F4B-3A87-CDE0-6449656015CC}"/>
              </a:ext>
            </a:extLst>
          </p:cNvPr>
          <p:cNvSpPr/>
          <p:nvPr/>
        </p:nvSpPr>
        <p:spPr>
          <a:xfrm>
            <a:off x="5107781" y="2544417"/>
            <a:ext cx="964408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551130-2887-7F9C-ABC5-DED35E3FDD41}"/>
              </a:ext>
            </a:extLst>
          </p:cNvPr>
          <p:cNvSpPr/>
          <p:nvPr/>
        </p:nvSpPr>
        <p:spPr>
          <a:xfrm>
            <a:off x="2055805" y="2763100"/>
            <a:ext cx="2691124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63BC1-64FA-98E8-2028-506F0162AB57}"/>
              </a:ext>
            </a:extLst>
          </p:cNvPr>
          <p:cNvSpPr/>
          <p:nvPr/>
        </p:nvSpPr>
        <p:spPr>
          <a:xfrm>
            <a:off x="2055805" y="3214317"/>
            <a:ext cx="2516195" cy="21468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4C96F0-BE71-09BF-2F91-0664C922715C}"/>
              </a:ext>
            </a:extLst>
          </p:cNvPr>
          <p:cNvGrpSpPr/>
          <p:nvPr/>
        </p:nvGrpSpPr>
        <p:grpSpPr>
          <a:xfrm>
            <a:off x="7446707" y="3844513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B6E5AF-8CDF-A758-6337-AA7DAEF12A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DFF7A95-E15E-FF17-B27F-517EE04DB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5EA313-92F2-2E90-692D-1C65C2C7A66A}"/>
              </a:ext>
            </a:extLst>
          </p:cNvPr>
          <p:cNvGrpSpPr/>
          <p:nvPr/>
        </p:nvGrpSpPr>
        <p:grpSpPr>
          <a:xfrm>
            <a:off x="7825668" y="4069669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6D5063-436A-59D5-D7D1-6B4A7A513F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5D51AC-B8CD-F949-3AFF-EE9C88F228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629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fourier_discrete.py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8441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264379" cy="8846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8"/>
            <a:ext cx="1986861" cy="30848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655268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29D3E422-50AF-A76F-E962-7AFB8701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7030A0"/>
                </a:solidFill>
              </a:rPr>
              <a:t>Inverse DFT </a:t>
            </a:r>
            <a:r>
              <a:rPr lang="en-US" sz="2000"/>
              <a:t>was able to </a:t>
            </a:r>
            <a:r>
              <a:rPr lang="en-US" sz="2000" i="1"/>
              <a:t>identically</a:t>
            </a:r>
            <a:r>
              <a:rPr lang="en-US" sz="2000"/>
              <a:t> </a:t>
            </a:r>
            <a:r>
              <a:rPr lang="en-US" sz="2000" b="1"/>
              <a:t>reconstruct</a:t>
            </a:r>
            <a:r>
              <a:rPr lang="en-US" sz="2000"/>
              <a:t> the original complicated wave by summing together only </a:t>
            </a:r>
            <a:r>
              <a:rPr lang="en-US" sz="2000" u="sng"/>
              <a:t>four</a:t>
            </a:r>
            <a:r>
              <a:rPr lang="en-US" sz="200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>
                <a:solidFill>
                  <a:srgbClr val="7030A0"/>
                </a:solidFill>
              </a:rPr>
              <a:t> in the </a:t>
            </a:r>
            <a:r>
              <a:rPr lang="en-US" sz="2000" u="sng">
                <a:solidFill>
                  <a:srgbClr val="7030A0"/>
                </a:solidFill>
              </a:rPr>
              <a:t>time</a:t>
            </a:r>
            <a:r>
              <a:rPr lang="en-US" sz="2000">
                <a:solidFill>
                  <a:srgbClr val="7030A0"/>
                </a:solidFill>
              </a:rPr>
              <a:t> domain (</a:t>
            </a:r>
            <a:r>
              <a:rPr lang="en-US" sz="2000" b="1">
                <a:solidFill>
                  <a:srgbClr val="7030A0"/>
                </a:solidFill>
              </a:rPr>
              <a:t>2000</a:t>
            </a:r>
            <a:r>
              <a:rPr lang="en-US" sz="200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/>
              <a:t>eight</a:t>
            </a:r>
            <a:r>
              <a:rPr lang="en-US" sz="2000">
                <a:solidFill>
                  <a:srgbClr val="7030A0"/>
                </a:solidFill>
              </a:rPr>
              <a:t> numbers in the </a:t>
            </a:r>
            <a:r>
              <a:rPr lang="en-US" sz="2000" u="sng">
                <a:solidFill>
                  <a:srgbClr val="7030A0"/>
                </a:solidFill>
              </a:rPr>
              <a:t>frequency</a:t>
            </a:r>
            <a:r>
              <a:rPr lang="en-US" sz="2000">
                <a:solidFill>
                  <a:srgbClr val="7030A0"/>
                </a:solidFill>
              </a:rPr>
              <a:t> domain</a:t>
            </a:r>
            <a:r>
              <a:rPr lang="en-US" sz="200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Information </a:t>
            </a:r>
            <a:r>
              <a:rPr lang="en-US" sz="3200" b="1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+17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417" y="1472731"/>
                <a:ext cx="5936562" cy="276999"/>
              </a:xfrm>
              <a:prstGeom prst="rect">
                <a:avLst/>
              </a:prstGeom>
              <a:blipFill>
                <a:blip r:embed="rId2"/>
                <a:stretch>
                  <a:fillRect t="-4444" b="-3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 frequency values</a:t>
              </a:r>
            </a:p>
            <a:p>
              <a:pPr algn="ctr"/>
              <a:r>
                <a:rPr lang="en-US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A913B0-F5BF-DA79-8D2B-47C508A6E63A}"/>
              </a:ext>
            </a:extLst>
          </p:cNvPr>
          <p:cNvSpPr txBox="1"/>
          <p:nvPr/>
        </p:nvSpPr>
        <p:spPr>
          <a:xfrm>
            <a:off x="5706552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4B045-CA72-4CA3-425C-3139CAAF145B}"/>
              </a:ext>
            </a:extLst>
          </p:cNvPr>
          <p:cNvSpPr txBox="1"/>
          <p:nvPr/>
        </p:nvSpPr>
        <p:spPr>
          <a:xfrm>
            <a:off x="2376348" y="6131295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344BB-681E-741E-AB09-1152025A8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3B6E45-0FD0-7F15-15FE-575064D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0" y="1690689"/>
            <a:ext cx="7341440" cy="41308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C38B07-F8F4-053D-EB47-E5016680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08E8-3953-5CA3-4F42-F86A3FB7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F11DE-3E5C-8BE7-564F-54EE914A782C}"/>
              </a:ext>
            </a:extLst>
          </p:cNvPr>
          <p:cNvSpPr txBox="1">
            <a:spLocks/>
          </p:cNvSpPr>
          <p:nvPr/>
        </p:nvSpPr>
        <p:spPr>
          <a:xfrm>
            <a:off x="6301169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May 2003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16A05-9B64-5774-73DA-49C5E66A998D}"/>
              </a:ext>
            </a:extLst>
          </p:cNvPr>
          <p:cNvSpPr txBox="1"/>
          <p:nvPr/>
        </p:nvSpPr>
        <p:spPr>
          <a:xfrm>
            <a:off x="3820095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June 2013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B813B-ABB2-F6B9-D333-3A4CC564E8DB}"/>
              </a:ext>
            </a:extLst>
          </p:cNvPr>
          <p:cNvSpPr txBox="1"/>
          <p:nvPr/>
        </p:nvSpPr>
        <p:spPr>
          <a:xfrm>
            <a:off x="1342801" y="5924702"/>
            <a:ext cx="150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March 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51FA05-209C-3749-5B9B-A4765D8BF526}"/>
              </a:ext>
            </a:extLst>
          </p:cNvPr>
          <p:cNvSpPr txBox="1"/>
          <p:nvPr/>
        </p:nvSpPr>
        <p:spPr>
          <a:xfrm>
            <a:off x="1333623" y="1454466"/>
            <a:ext cx="152115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4K / 8K Video</a:t>
            </a:r>
          </a:p>
        </p:txBody>
      </p:sp>
    </p:spTree>
    <p:extLst>
      <p:ext uri="{BB962C8B-B14F-4D97-AF65-F5344CB8AC3E}">
        <p14:creationId xmlns:p14="http://schemas.microsoft.com/office/powerpoint/2010/main" val="28295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4"/>
              </a:rPr>
              <a:t>https://www.youtube.com/watch?v=h7apO7q16V0</a:t>
            </a:r>
            <a:r>
              <a:rPr lang="en-US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The </a:t>
            </a:r>
            <a:r>
              <a:rPr lang="en-US" sz="2000" b="1">
                <a:solidFill>
                  <a:srgbClr val="FF0000"/>
                </a:solidFill>
              </a:rPr>
              <a:t>FFT</a:t>
            </a:r>
            <a:r>
              <a:rPr lang="en-US" sz="2000"/>
              <a:t> can easily perform a DFT one </a:t>
            </a:r>
            <a:r>
              <a:rPr lang="en-US" sz="2000" b="1" u="sng"/>
              <a:t>billion</a:t>
            </a:r>
            <a:r>
              <a:rPr lang="en-US" sz="200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6528D9-AE39-4A27-DE31-60530C0C48F9}"/>
              </a:ext>
            </a:extLst>
          </p:cNvPr>
          <p:cNvGrpSpPr/>
          <p:nvPr/>
        </p:nvGrpSpPr>
        <p:grpSpPr>
          <a:xfrm>
            <a:off x="3583700" y="2719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CD33C2-ED67-4853-0366-A501BC78C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2BF24-55AB-090E-ABC9-81E9D0EDE1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B3F125B-0D12-FE91-6B73-851CF136B91E}"/>
              </a:ext>
            </a:extLst>
          </p:cNvPr>
          <p:cNvSpPr/>
          <p:nvPr/>
        </p:nvSpPr>
        <p:spPr>
          <a:xfrm>
            <a:off x="3035300" y="2245348"/>
            <a:ext cx="2682875" cy="2145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9A6D4-542C-BB92-45F7-8640A6DD7747}"/>
              </a:ext>
            </a:extLst>
          </p:cNvPr>
          <p:cNvSpPr/>
          <p:nvPr/>
        </p:nvSpPr>
        <p:spPr>
          <a:xfrm>
            <a:off x="451487" y="2529555"/>
            <a:ext cx="7846479" cy="567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6A13-2495-56F2-059B-F8984CA2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703104-3B85-219D-37AE-46A276B7FF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28" y="1526410"/>
            <a:ext cx="6257143" cy="46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6C630-418C-8C97-50C6-676F4C3E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F990-61A3-0A64-1AB7-5BFA0621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73BFF0-11F1-03CE-9235-2CCD58615D51}"/>
              </a:ext>
            </a:extLst>
          </p:cNvPr>
          <p:cNvGrpSpPr/>
          <p:nvPr/>
        </p:nvGrpSpPr>
        <p:grpSpPr>
          <a:xfrm>
            <a:off x="4371011" y="2448457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23C16A-1813-B8CF-9A03-8085E86DE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392CDF-E1B8-B1A5-BDCD-58192EE26E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78EF9C-04F1-31F2-0CF9-71B80F87F2FE}"/>
              </a:ext>
            </a:extLst>
          </p:cNvPr>
          <p:cNvGrpSpPr/>
          <p:nvPr/>
        </p:nvGrpSpPr>
        <p:grpSpPr>
          <a:xfrm>
            <a:off x="4453699" y="267585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485851-4C08-75F2-5876-0B7EF2125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250F1-24CC-F487-6E66-B16BE351F7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8FD2ED-02F7-8404-C9A5-B2DEC0695C08}"/>
              </a:ext>
            </a:extLst>
          </p:cNvPr>
          <p:cNvGrpSpPr/>
          <p:nvPr/>
        </p:nvGrpSpPr>
        <p:grpSpPr>
          <a:xfrm>
            <a:off x="6180344" y="291179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A46E0C-4B36-62BD-F283-2101C2320F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2B44471-AED6-784F-7F0A-FC6A2A5C5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E0FB1A7-4BE5-DB81-AD8D-8041EEA6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485" y="3666337"/>
            <a:ext cx="6423029" cy="2553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7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3B4EC-5D82-FD13-EEA7-DF427179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FD4D59-115C-F999-2BDF-E3F356587AFE}"/>
              </a:ext>
            </a:extLst>
          </p:cNvPr>
          <p:cNvGrpSpPr/>
          <p:nvPr/>
        </p:nvGrpSpPr>
        <p:grpSpPr>
          <a:xfrm>
            <a:off x="5919634" y="231177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E83685F-3DB3-B340-7A66-61C5FEF84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890EA3-57D0-041D-B4E8-CF4EB2D1C45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BDB1D-C9BE-9E21-FA37-E6C7F17F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ED480-F583-2604-175D-B84BDCAB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7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28A31-51E8-689A-2028-6AB20DC5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DF94F-DAFB-9B4F-0AF2-3EE49E27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B791-A613-BA3D-225C-4B9EDE87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94D4-BABA-6C76-E94A-55DBB553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6" y="1285528"/>
            <a:ext cx="7118647" cy="512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FCB67-B379-3F92-000B-7FB3F7DF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fourier_discrete.py (samples.csv)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2955E-9788-CB6E-6E96-9757CE48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18394-C262-8FB7-DDE8-DBF8182354F1}"/>
              </a:ext>
            </a:extLst>
          </p:cNvPr>
          <p:cNvSpPr txBox="1"/>
          <p:nvPr/>
        </p:nvSpPr>
        <p:spPr>
          <a:xfrm>
            <a:off x="4789552" y="4026569"/>
            <a:ext cx="3301666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obtain the same DFT using our naïve approach or the </a:t>
            </a:r>
            <a:r>
              <a:rPr lang="en-US" b="1" dirty="0">
                <a:solidFill>
                  <a:srgbClr val="7030A0"/>
                </a:solidFill>
              </a:rPr>
              <a:t>FFT</a:t>
            </a:r>
            <a:r>
              <a:rPr lang="en-US" dirty="0">
                <a:solidFill>
                  <a:srgbClr val="7030A0"/>
                </a:solidFill>
              </a:rPr>
              <a:t>, but the FFT is significantly faster!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The </a:t>
            </a:r>
            <a:r>
              <a:rPr lang="en-US" sz="2200" b="1">
                <a:solidFill>
                  <a:srgbClr val="00B0F0"/>
                </a:solidFill>
              </a:rPr>
              <a:t>NASA 70m Antenna </a:t>
            </a:r>
            <a:r>
              <a:rPr lang="en-US" sz="2200"/>
              <a:t>has detected </a:t>
            </a:r>
            <a:r>
              <a:rPr lang="en-US" sz="2200" u="sng"/>
              <a:t>three</a:t>
            </a:r>
            <a:r>
              <a:rPr lang="en-US" sz="220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/>
              <a:t>Your task is to perform </a:t>
            </a:r>
            <a:r>
              <a:rPr lang="en-US" sz="2200" b="1">
                <a:solidFill>
                  <a:srgbClr val="7030A0"/>
                </a:solidFill>
              </a:rPr>
              <a:t>Fourier Analysis </a:t>
            </a:r>
            <a:r>
              <a:rPr lang="en-US" sz="2200"/>
              <a:t>on each signal to determine which one </a:t>
            </a:r>
            <a:r>
              <a:rPr lang="en-US" sz="2200" b="1">
                <a:solidFill>
                  <a:srgbClr val="FF0000"/>
                </a:solidFill>
              </a:rPr>
              <a:t>is more likely</a:t>
            </a:r>
            <a:r>
              <a:rPr lang="en-US" sz="220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2E6C3-6ADA-F7BD-204E-9B13EEE0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446FF9-1ECD-13A0-E787-80537203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09D2B-BFA6-3E20-133F-59A23C2E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289F3-8DD1-5734-D66F-6424EE29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72E40A-FA81-86D9-37B8-C7ADB879ABC6}"/>
              </a:ext>
            </a:extLst>
          </p:cNvPr>
          <p:cNvGrpSpPr/>
          <p:nvPr/>
        </p:nvGrpSpPr>
        <p:grpSpPr>
          <a:xfrm>
            <a:off x="6440580" y="254678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DF35B8-6B64-820E-D1F6-80907ECEA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234A9-861D-ACC9-6A20-18C8738C09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21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BD01D8-9760-D023-695A-A69F6170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space_signal1.csv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C25C4B-E9BC-8AB2-1E0E-C500D9A4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82EC8-2C6A-5529-0357-48BD67C677FA}"/>
              </a:ext>
            </a:extLst>
          </p:cNvPr>
          <p:cNvGrpSpPr/>
          <p:nvPr/>
        </p:nvGrpSpPr>
        <p:grpSpPr>
          <a:xfrm>
            <a:off x="6503421" y="27773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CBB038-CFF3-DDB6-1154-14DBEA1BB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B1B925-4C10-4B50-319E-8F1B3D1E5EB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space_signal2.csv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266AC-B97A-08AB-64A7-B9A26DDD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AC75E-0980-80B6-A1CB-70F4A9E0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B87F15-A7F7-018D-DD77-2C8C22B82101}"/>
              </a:ext>
            </a:extLst>
          </p:cNvPr>
          <p:cNvGrpSpPr/>
          <p:nvPr/>
        </p:nvGrpSpPr>
        <p:grpSpPr>
          <a:xfrm>
            <a:off x="6426507" y="300889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9AB470-0B53-93BD-F592-0879E6DC5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22ABD6-4C5A-2C14-36D2-F48433769E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0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8491C-E777-FD2E-F631-C56CC879FF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381" y="1502398"/>
            <a:ext cx="3895238" cy="49904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45B7334-0CE0-AE77-BE1F-E8C64A4CD553}"/>
              </a:ext>
            </a:extLst>
          </p:cNvPr>
          <p:cNvGrpSpPr/>
          <p:nvPr/>
        </p:nvGrpSpPr>
        <p:grpSpPr>
          <a:xfrm>
            <a:off x="5129409" y="195570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86E02E9-44BF-5A94-CEF0-D570FEA4A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A4C5CF-97EF-DE7B-E93E-777230FAE19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A9CCB3-C9EC-FA97-3E6F-A77059A47FD6}"/>
              </a:ext>
            </a:extLst>
          </p:cNvPr>
          <p:cNvGrpSpPr/>
          <p:nvPr/>
        </p:nvGrpSpPr>
        <p:grpSpPr>
          <a:xfrm>
            <a:off x="5855167" y="219042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3BF1EEE-5702-7873-B366-F8ED314D8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9EA1A5-88AE-F5AC-F72A-69B0ED3ACF5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EA7A86-CF31-C0DC-6093-2697F945B76C}"/>
              </a:ext>
            </a:extLst>
          </p:cNvPr>
          <p:cNvGrpSpPr/>
          <p:nvPr/>
        </p:nvGrpSpPr>
        <p:grpSpPr>
          <a:xfrm>
            <a:off x="3942292" y="241852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A21E22-1BBC-04EA-CA00-22125183154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DC878B-9740-2C87-2A5E-A1CAA5C71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3B9CD2-C865-94B7-E190-6FE047A5F0E7}"/>
              </a:ext>
            </a:extLst>
          </p:cNvPr>
          <p:cNvGrpSpPr/>
          <p:nvPr/>
        </p:nvGrpSpPr>
        <p:grpSpPr>
          <a:xfrm>
            <a:off x="4937470" y="310292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A40C45-E254-02CB-E83F-EB20F13D06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8AAB0E-B8BA-7BE1-A3BD-DBC14B2B6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EE436C-CCC9-CCE2-DE39-B59FCDF698C3}"/>
              </a:ext>
            </a:extLst>
          </p:cNvPr>
          <p:cNvGrpSpPr/>
          <p:nvPr/>
        </p:nvGrpSpPr>
        <p:grpSpPr>
          <a:xfrm>
            <a:off x="5475996" y="425013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937E4E-579B-2A8D-0890-A93584CCBA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0393EB3-1240-1246-38B7-1B9B0951B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07141B-60BE-8741-5EE6-B37DA3C6240D}"/>
              </a:ext>
            </a:extLst>
          </p:cNvPr>
          <p:cNvGrpSpPr/>
          <p:nvPr/>
        </p:nvGrpSpPr>
        <p:grpSpPr>
          <a:xfrm>
            <a:off x="6440852" y="575674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D33B6DA-0A2E-157E-59ED-81535D95CC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A8B74F-1A90-C6BD-3E8A-550A925CB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7E1233-BD0D-F3F2-1172-F50349DF6D44}"/>
              </a:ext>
            </a:extLst>
          </p:cNvPr>
          <p:cNvGrpSpPr/>
          <p:nvPr/>
        </p:nvGrpSpPr>
        <p:grpSpPr>
          <a:xfrm>
            <a:off x="6408634" y="60725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4D6CF4-494A-4428-8735-461BCCD742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D27690-E565-FB2F-4A42-5219F9D07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282EAD-B1AF-FBCD-512C-209142720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5160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space_signal3.csv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F821F8-8DDF-B44B-760B-8D28E6CB4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4" y="1189708"/>
            <a:ext cx="7313172" cy="5009523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1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that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1198708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B1DA5E-715D-752A-8F98-B99095B63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54" y="1639274"/>
            <a:ext cx="5114286" cy="49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777680" y="4409346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66320" y="4972326"/>
            <a:ext cx="2525150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</a:t>
            </a:r>
          </a:p>
          <a:p>
            <a:pPr algn="ctr"/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9534" y="1217702"/>
            <a:ext cx="52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hlinkClick r:id="rId5"/>
              </a:rPr>
              <a:t>https://www.sidc.be/SILSO/datafiles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79CB9-EC9C-1BC7-C4B0-C26484E6D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207" y="2103105"/>
            <a:ext cx="2457143" cy="12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shows the </a:t>
            </a:r>
            <a:r>
              <a:rPr lang="en-US" sz="2400" b="1" dirty="0"/>
              <a:t>magnitude </a:t>
            </a:r>
            <a:r>
              <a:rPr lang="en-US" sz="2400" dirty="0"/>
              <a:t>(modulus) of the </a:t>
            </a:r>
            <a:r>
              <a:rPr lang="en-US" sz="2400" b="1" dirty="0">
                <a:solidFill>
                  <a:srgbClr val="00B050"/>
                </a:solidFill>
              </a:rPr>
              <a:t>complex terms </a:t>
            </a:r>
            <a:r>
              <a:rPr lang="en-US" sz="2400" dirty="0"/>
              <a:t>representing the amplitudes of every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</a:t>
            </a:r>
            <a:r>
              <a:rPr lang="en-US" sz="2400" b="1" dirty="0"/>
              <a:t>power spectrum </a:t>
            </a:r>
            <a:r>
              <a:rPr lang="en-US" sz="2400" dirty="0"/>
              <a:t>indicate the significant (</a:t>
            </a:r>
            <a:r>
              <a:rPr lang="en-US" sz="2400" b="1" dirty="0">
                <a:solidFill>
                  <a:srgbClr val="FF000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main underlying </a:t>
            </a:r>
            <a:r>
              <a:rPr lang="en-US" sz="2400" b="1" dirty="0">
                <a:solidFill>
                  <a:srgbClr val="0070C0"/>
                </a:solidFill>
              </a:rPr>
              <a:t>period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E3979-FC3A-824C-6D9B-BFC6EBEC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81" y="2148047"/>
            <a:ext cx="4295238" cy="25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233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fft.py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C1AFD-0545-8430-80C5-328F4B6C7F64}"/>
              </a:ext>
            </a:extLst>
          </p:cNvPr>
          <p:cNvGrpSpPr/>
          <p:nvPr/>
        </p:nvGrpSpPr>
        <p:grpSpPr>
          <a:xfrm>
            <a:off x="5943439" y="323578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8A2618-ACA9-E5F8-6188-F4C401FC7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2AF46-F4F4-370A-A476-2E790140F3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2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72706E-7E30-2A9D-6CDA-6A81AFBAED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6" y="1298264"/>
            <a:ext cx="7587128" cy="505808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fft.py – </a:t>
            </a:r>
            <a:r>
              <a:rPr lang="en-US" sz="3200" dirty="0">
                <a:solidFill>
                  <a:srgbClr val="7030A0"/>
                </a:solidFill>
                <a:latin typeface="+mn-lt"/>
              </a:rPr>
              <a:t>sunspots.csv (circa 2016)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p:sp>
        <p:nvSpPr>
          <p:cNvPr id="9" name="Callout: Bent Line 8"/>
          <p:cNvSpPr/>
          <p:nvPr/>
        </p:nvSpPr>
        <p:spPr>
          <a:xfrm>
            <a:off x="6463145" y="3830387"/>
            <a:ext cx="2443603" cy="866231"/>
          </a:xfrm>
          <a:prstGeom prst="borderCallout2">
            <a:avLst>
              <a:gd name="adj1" fmla="val 57322"/>
              <a:gd name="adj2" fmla="val 16298"/>
              <a:gd name="adj3" fmla="val 76418"/>
              <a:gd name="adj4" fmla="val 7167"/>
              <a:gd name="adj5" fmla="val 123394"/>
              <a:gd name="adj6" fmla="val 32788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There is an </a:t>
            </a:r>
            <a:r>
              <a:rPr lang="en-US" b="1">
                <a:solidFill>
                  <a:schemeClr val="tx1"/>
                </a:solidFill>
              </a:rPr>
              <a:t>unexplained ~11-year cycle </a:t>
            </a:r>
            <a:r>
              <a:rPr lang="en-US">
                <a:solidFill>
                  <a:srgbClr val="FF0000"/>
                </a:solidFill>
              </a:rPr>
              <a:t>in sunspot activity!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E98C90-C2B0-0FAF-62BB-F9EAF90A503E}"/>
              </a:ext>
            </a:extLst>
          </p:cNvPr>
          <p:cNvSpPr/>
          <p:nvPr/>
        </p:nvSpPr>
        <p:spPr>
          <a:xfrm>
            <a:off x="5043047" y="1525337"/>
            <a:ext cx="2443603" cy="823467"/>
          </a:xfrm>
          <a:prstGeom prst="wedgeRoundRectCallout">
            <a:avLst>
              <a:gd name="adj1" fmla="val 46250"/>
              <a:gd name="adj2" fmla="val 1227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Which is the </a:t>
            </a:r>
            <a:r>
              <a:rPr lang="en-US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dominant</a:t>
            </a:r>
            <a:r>
              <a:rPr lang="en-US"/>
              <a:t> frequency (29 or 30)?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B80DF-B1B2-0B24-9F23-6814E200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34" y="2623828"/>
            <a:ext cx="2942857" cy="2257143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2AB85-4D33-B196-0CEC-07E433A52BF8}"/>
              </a:ext>
            </a:extLst>
          </p:cNvPr>
          <p:cNvSpPr/>
          <p:nvPr/>
        </p:nvSpPr>
        <p:spPr>
          <a:xfrm>
            <a:off x="7294312" y="4884146"/>
            <a:ext cx="102394" cy="1155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3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14650</TotalTime>
  <Words>4053</Words>
  <Application>Microsoft Office PowerPoint</Application>
  <PresentationFormat>On-screen Show (4:3)</PresentationFormat>
  <Paragraphs>921</Paragraphs>
  <Slides>115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01 – Goals – Part 1 of 2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Open complex_algebra.py</vt:lpstr>
      <vt:lpstr>Run complex_algebra.py</vt:lpstr>
      <vt:lpstr>Why is e so special?</vt:lpstr>
      <vt:lpstr>Why is e so special?</vt:lpstr>
      <vt:lpstr>Why is e so special?</vt:lpstr>
      <vt:lpstr>Euler’s Identity</vt:lpstr>
      <vt:lpstr>Edit euler_identity.py</vt:lpstr>
      <vt:lpstr>Run euler_identity.py</vt:lpstr>
      <vt:lpstr>Euler’s Identity</vt:lpstr>
      <vt:lpstr>PowerPoint Presentation</vt:lpstr>
      <vt:lpstr>Euler’s Formula</vt:lpstr>
      <vt:lpstr>Euler's Formula</vt:lpstr>
      <vt:lpstr>Euler’s Formula</vt:lpstr>
      <vt:lpstr>Rosalind Franklin – Helical Structure of DNA</vt:lpstr>
      <vt:lpstr>PowerPoint Presentation</vt:lpstr>
      <vt:lpstr>PowerPoint Presentation</vt:lpstr>
      <vt:lpstr>PowerPoint Presentation</vt:lpstr>
      <vt:lpstr>PowerPoint Presentation</vt:lpstr>
      <vt:lpstr>Run euler_formula.py</vt:lpstr>
      <vt:lpstr>Run euler_formula.py</vt:lpstr>
      <vt:lpstr>Euler’s Formula</vt:lpstr>
      <vt:lpstr>PowerPoint Presentation</vt:lpstr>
      <vt:lpstr>Complex Algebra</vt:lpstr>
      <vt:lpstr>Complex Algebra</vt:lpstr>
      <vt:lpstr>Topic 01 – Goals – Part 2 of 2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</vt:lpstr>
      <vt:lpstr>Discrete Fourier Analysis</vt:lpstr>
      <vt:lpstr>Discrete Fourier Analysis</vt:lpstr>
      <vt:lpstr>Discrete Fourier Analysis</vt:lpstr>
      <vt:lpstr>Discrete Fourier Analysis</vt:lpstr>
      <vt:lpstr>PowerPoint Presentation</vt:lpstr>
      <vt:lpstr>Open make_samples.py</vt:lpstr>
      <vt:lpstr>View make_samples.py</vt:lpstr>
      <vt:lpstr>Run make_samples.py</vt:lpstr>
      <vt:lpstr>Open samples.csv</vt:lpstr>
      <vt:lpstr>Discrete Fourier Analysis</vt:lpstr>
      <vt:lpstr>Open fourier_discrete.py</vt:lpstr>
      <vt:lpstr>View fourier_discrete.py</vt:lpstr>
      <vt:lpstr>View fourier_discrete.py</vt:lpstr>
      <vt:lpstr>View fourier_discrete.py</vt:lpstr>
      <vt:lpstr>Run fourier_discrete.py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All Streaming Video Services use the DFT</vt:lpstr>
      <vt:lpstr>The Most Important Algorithm Ever Invented</vt:lpstr>
      <vt:lpstr>The Most Important Algorithm Ever Invented</vt:lpstr>
      <vt:lpstr>Open fft.py</vt:lpstr>
      <vt:lpstr>View fft.py</vt:lpstr>
      <vt:lpstr>Run fft.py (samples.csv)</vt:lpstr>
      <vt:lpstr>Check fourier_discrete.py (samples.csv)</vt:lpstr>
      <vt:lpstr>Analysis of Space Signals</vt:lpstr>
      <vt:lpstr>PowerPoint Presentation</vt:lpstr>
      <vt:lpstr>PowerPoint Presentation</vt:lpstr>
      <vt:lpstr>PowerPoint Presentation</vt:lpstr>
      <vt:lpstr>Edit fft.py</vt:lpstr>
      <vt:lpstr>Run fft.py – space_signal1.csv</vt:lpstr>
      <vt:lpstr>Edit fft.py</vt:lpstr>
      <vt:lpstr>Run fft.py – space_signal2.csv</vt:lpstr>
      <vt:lpstr>Edit fft.py</vt:lpstr>
      <vt:lpstr>Run fft.py – space_signal3.csv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Edit fft.py</vt:lpstr>
      <vt:lpstr>Run fft.py – sunspots.csv (circa 2016)</vt:lpstr>
      <vt:lpstr>Creating a High Frequency Filter</vt:lpstr>
      <vt:lpstr>Creating a High Frequency Filter</vt:lpstr>
      <vt:lpstr>Open fourier_filter.py</vt:lpstr>
      <vt:lpstr>Run fourier_filter.py</vt:lpstr>
      <vt:lpstr>Edit fourier_filter.py</vt:lpstr>
      <vt:lpstr>Run fourier_filter.py</vt:lpstr>
      <vt:lpstr>Fourier Analysis of Square Waves</vt:lpstr>
      <vt:lpstr>Edit fft.py</vt:lpstr>
      <vt:lpstr>PowerPoint Presentation</vt:lpstr>
      <vt:lpstr>PowerPoint Presentation</vt:lpstr>
      <vt:lpstr>The Limits of Fourier Analysis</vt:lpstr>
      <vt:lpstr>The DFT of Damped Oscillators</vt:lpstr>
      <vt:lpstr>Edit fft.py</vt:lpstr>
      <vt:lpstr>Run fft.py – samples_decay.csv</vt:lpstr>
      <vt:lpstr>The Limits of Fourier Analysis</vt:lpstr>
      <vt:lpstr>The Laplace Transform is the Generalized Fourier Transform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1112</cp:revision>
  <cp:lastPrinted>2015-06-01T00:45:11Z</cp:lastPrinted>
  <dcterms:created xsi:type="dcterms:W3CDTF">2014-09-21T17:58:26Z</dcterms:created>
  <dcterms:modified xsi:type="dcterms:W3CDTF">2026-01-07T01:29:09Z</dcterms:modified>
</cp:coreProperties>
</file>